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39"/>
  </p:notesMasterIdLst>
  <p:sldIdLst>
    <p:sldId id="256" r:id="rId2"/>
    <p:sldId id="285" r:id="rId3"/>
    <p:sldId id="306" r:id="rId4"/>
    <p:sldId id="307" r:id="rId5"/>
    <p:sldId id="308" r:id="rId6"/>
    <p:sldId id="310" r:id="rId7"/>
    <p:sldId id="309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27" r:id="rId17"/>
    <p:sldId id="320" r:id="rId18"/>
    <p:sldId id="319" r:id="rId19"/>
    <p:sldId id="321" r:id="rId20"/>
    <p:sldId id="322" r:id="rId21"/>
    <p:sldId id="323" r:id="rId22"/>
    <p:sldId id="325" r:id="rId23"/>
    <p:sldId id="326" r:id="rId24"/>
    <p:sldId id="324" r:id="rId25"/>
    <p:sldId id="328" r:id="rId26"/>
    <p:sldId id="329" r:id="rId27"/>
    <p:sldId id="330" r:id="rId28"/>
    <p:sldId id="331" r:id="rId29"/>
    <p:sldId id="332" r:id="rId30"/>
    <p:sldId id="333" r:id="rId31"/>
    <p:sldId id="338" r:id="rId32"/>
    <p:sldId id="334" r:id="rId33"/>
    <p:sldId id="335" r:id="rId34"/>
    <p:sldId id="336" r:id="rId35"/>
    <p:sldId id="337" r:id="rId36"/>
    <p:sldId id="339" r:id="rId37"/>
    <p:sldId id="340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7407"/>
    <a:srgbClr val="FFFCC9"/>
    <a:srgbClr val="FFFFFF"/>
    <a:srgbClr val="96AD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1" autoAdjust="0"/>
    <p:restoredTop sz="86233" autoAdjust="0"/>
  </p:normalViewPr>
  <p:slideViewPr>
    <p:cSldViewPr snapToGrid="0">
      <p:cViewPr varScale="1">
        <p:scale>
          <a:sx n="71" d="100"/>
          <a:sy n="71" d="100"/>
        </p:scale>
        <p:origin x="-1168" y="-11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807F60-FB64-49CC-9DA8-70A0D1FACA7E}" type="datetimeFigureOut">
              <a:rPr lang="pt-BR" smtClean="0"/>
              <a:t>01/09/15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29BDB8-9D28-4BFB-8AA4-E71567F6FD7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7991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381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8784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53292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34762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75983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2744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04800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2507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03263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15394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1990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4061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14605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66879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00703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02660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56992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99434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7538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02936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50841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1042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700745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213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37401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86101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077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8243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13598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61776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5347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6599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29BDB8-9D28-4BFB-8AA4-E71567F6FD79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4423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xmlns:p14="http://schemas.microsoft.com/office/powerpoint/2010/main"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01/09/15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ransition xmlns:p14="http://schemas.microsoft.com/office/powerpoint/2010/main" spd="slow">
    <p:push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Relationship Id="rId3" Type="http://schemas.openxmlformats.org/officeDocument/2006/relationships/image" Target="../media/image11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Relationship Id="rId3" Type="http://schemas.openxmlformats.org/officeDocument/2006/relationships/image" Target="../media/image5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-99754" y="2327563"/>
            <a:ext cx="12427527" cy="23691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Picture 4" descr="marca_ads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525" y="3016923"/>
            <a:ext cx="3028950" cy="107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612668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74735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Estrutura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Básica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Doctype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Charsets  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74508" y="1410111"/>
            <a:ext cx="10756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Estrutura básica HTML5 </a:t>
            </a:r>
            <a:endParaRPr lang="pt-BR" sz="2400" dirty="0">
              <a:latin typeface="Arial"/>
              <a:cs typeface="Arial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40489" y="2061613"/>
            <a:ext cx="8574783" cy="415498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&lt;</a:t>
            </a:r>
            <a:r>
              <a:rPr lang="pt-BR" altLang="pt-BR" sz="2400" dirty="0">
                <a:solidFill>
                  <a:srgbClr val="00B050"/>
                </a:solidFill>
                <a:latin typeface="Arial"/>
                <a:cs typeface="Arial"/>
              </a:rPr>
              <a:t>!DOCTYPE </a:t>
            </a:r>
            <a:r>
              <a:rPr lang="pt-BR" altLang="pt-BR" sz="2400" dirty="0" smtClean="0">
                <a:solidFill>
                  <a:srgbClr val="00B050"/>
                </a:solidFill>
                <a:latin typeface="Arial"/>
                <a:cs typeface="Arial"/>
              </a:rPr>
              <a:t>HTML</a:t>
            </a:r>
            <a:r>
              <a:rPr lang="pt-BR" altLang="pt-BR" sz="2400" dirty="0" smtClean="0">
                <a:latin typeface="Arial"/>
                <a:cs typeface="Arial"/>
              </a:rPr>
              <a:t>&gt; </a:t>
            </a:r>
            <a:endParaRPr lang="pt-BR" altLang="pt-BR" sz="2400" dirty="0">
              <a:latin typeface="Arial"/>
              <a:cs typeface="Arial"/>
            </a:endParaRP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&lt;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html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 smtClean="0">
                <a:latin typeface="Arial"/>
                <a:cs typeface="Arial"/>
              </a:rPr>
              <a:t>lang</a:t>
            </a:r>
            <a:r>
              <a:rPr lang="pt-BR" altLang="pt-BR" sz="2400" dirty="0" smtClean="0">
                <a:latin typeface="Arial"/>
                <a:cs typeface="Arial"/>
              </a:rPr>
              <a:t>=“</a:t>
            </a:r>
            <a:r>
              <a:rPr lang="pt-BR" altLang="pt-BR" sz="2400" dirty="0" err="1" smtClean="0">
                <a:solidFill>
                  <a:srgbClr val="F97407"/>
                </a:solidFill>
                <a:latin typeface="Arial"/>
                <a:cs typeface="Arial"/>
              </a:rPr>
              <a:t>pt-br</a:t>
            </a:r>
            <a:r>
              <a:rPr lang="pt-BR" altLang="pt-BR" sz="2400" dirty="0" smtClean="0">
                <a:latin typeface="Arial"/>
                <a:cs typeface="Arial"/>
              </a:rPr>
              <a:t>”&gt;</a:t>
            </a:r>
            <a:endParaRPr lang="pt-BR" altLang="pt-BR" sz="2400" dirty="0">
              <a:latin typeface="Arial"/>
              <a:cs typeface="Arial"/>
            </a:endParaRP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</a:t>
            </a:r>
            <a:r>
              <a:rPr lang="pt-BR" altLang="pt-BR" sz="2400" dirty="0" smtClean="0">
                <a:latin typeface="Arial"/>
                <a:cs typeface="Arial"/>
              </a:rPr>
              <a:t>&lt;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head</a:t>
            </a:r>
            <a:r>
              <a:rPr lang="pt-BR" altLang="pt-BR" sz="2400" dirty="0" smtClean="0">
                <a:latin typeface="Arial"/>
                <a:cs typeface="Arial"/>
              </a:rPr>
              <a:t>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	&lt;</a:t>
            </a:r>
            <a:r>
              <a:rPr lang="pt-BR" altLang="pt-BR" sz="2400" dirty="0">
                <a:solidFill>
                  <a:srgbClr val="FF0000"/>
                </a:solidFill>
                <a:latin typeface="Arial"/>
                <a:cs typeface="Arial"/>
              </a:rPr>
              <a:t>meta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 smtClean="0">
                <a:latin typeface="Arial"/>
                <a:cs typeface="Arial"/>
              </a:rPr>
              <a:t>charset</a:t>
            </a:r>
            <a:r>
              <a:rPr lang="pt-BR" altLang="pt-BR" sz="2400" dirty="0" smtClean="0">
                <a:latin typeface="Arial"/>
                <a:cs typeface="Arial"/>
              </a:rPr>
              <a:t>=“</a:t>
            </a:r>
            <a:r>
              <a:rPr lang="pt-BR" altLang="pt-BR" sz="2400" dirty="0" smtClean="0">
                <a:solidFill>
                  <a:srgbClr val="F97407"/>
                </a:solidFill>
                <a:latin typeface="Arial"/>
                <a:cs typeface="Arial"/>
              </a:rPr>
              <a:t>UTF-8</a:t>
            </a:r>
            <a:r>
              <a:rPr lang="pt-BR" altLang="pt-BR" sz="2400" dirty="0">
                <a:latin typeface="Arial"/>
                <a:cs typeface="Arial"/>
              </a:rPr>
              <a:t>”&gt;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 		&lt;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title</a:t>
            </a:r>
            <a:r>
              <a:rPr lang="pt-BR" altLang="pt-BR" sz="2400" dirty="0">
                <a:latin typeface="Arial"/>
                <a:cs typeface="Arial"/>
              </a:rPr>
              <a:t>&gt;Título do Documento&lt;/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title</a:t>
            </a:r>
            <a:r>
              <a:rPr lang="pt-BR" altLang="pt-BR" sz="2400" dirty="0" smtClean="0">
                <a:latin typeface="Arial"/>
                <a:cs typeface="Arial"/>
              </a:rPr>
              <a:t>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	&lt;</a:t>
            </a:r>
            <a:r>
              <a:rPr lang="pt-BR" altLang="pt-BR" sz="2400" dirty="0">
                <a:solidFill>
                  <a:srgbClr val="FF0000"/>
                </a:solidFill>
                <a:latin typeface="Arial"/>
                <a:cs typeface="Arial"/>
              </a:rPr>
              <a:t>link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 smtClean="0">
                <a:latin typeface="Arial"/>
                <a:cs typeface="Arial"/>
              </a:rPr>
              <a:t>rel</a:t>
            </a:r>
            <a:r>
              <a:rPr lang="pt-BR" altLang="pt-BR" sz="2400" dirty="0" smtClean="0">
                <a:latin typeface="Arial"/>
                <a:cs typeface="Arial"/>
              </a:rPr>
              <a:t>=“</a:t>
            </a:r>
            <a:r>
              <a:rPr lang="pt-BR" altLang="pt-BR" sz="2400" dirty="0" err="1" smtClean="0">
                <a:solidFill>
                  <a:srgbClr val="F97407"/>
                </a:solidFill>
                <a:latin typeface="Arial"/>
                <a:cs typeface="Arial"/>
              </a:rPr>
              <a:t>stylesheet</a:t>
            </a:r>
            <a:r>
              <a:rPr lang="pt-BR" altLang="pt-BR" sz="2400" dirty="0">
                <a:latin typeface="Arial"/>
                <a:cs typeface="Arial"/>
              </a:rPr>
              <a:t>” </a:t>
            </a:r>
            <a:r>
              <a:rPr lang="pt-BR" altLang="pt-BR" sz="2400" dirty="0" err="1" smtClean="0">
                <a:latin typeface="Arial"/>
                <a:cs typeface="Arial"/>
              </a:rPr>
              <a:t>type</a:t>
            </a:r>
            <a:r>
              <a:rPr lang="pt-BR" altLang="pt-BR" sz="2400" dirty="0" smtClean="0">
                <a:latin typeface="Arial"/>
                <a:cs typeface="Arial"/>
              </a:rPr>
              <a:t>=“</a:t>
            </a:r>
            <a:r>
              <a:rPr lang="pt-BR" altLang="pt-BR" sz="2400" dirty="0" err="1" smtClean="0">
                <a:solidFill>
                  <a:srgbClr val="F97407"/>
                </a:solidFill>
                <a:latin typeface="Arial"/>
                <a:cs typeface="Arial"/>
              </a:rPr>
              <a:t>text</a:t>
            </a:r>
            <a:r>
              <a:rPr lang="pt-BR" altLang="pt-BR" sz="2400" dirty="0" smtClean="0">
                <a:solidFill>
                  <a:srgbClr val="F97407"/>
                </a:solidFill>
                <a:latin typeface="Arial"/>
                <a:cs typeface="Arial"/>
              </a:rPr>
              <a:t>/</a:t>
            </a:r>
            <a:r>
              <a:rPr lang="pt-BR" altLang="pt-BR" sz="2400" dirty="0" err="1" smtClean="0">
                <a:solidFill>
                  <a:srgbClr val="F97407"/>
                </a:solidFill>
                <a:latin typeface="Arial"/>
                <a:cs typeface="Arial"/>
              </a:rPr>
              <a:t>css</a:t>
            </a:r>
            <a:r>
              <a:rPr lang="pt-BR" altLang="pt-BR" sz="2400" dirty="0">
                <a:latin typeface="Arial"/>
                <a:cs typeface="Arial"/>
              </a:rPr>
              <a:t>” </a:t>
            </a:r>
            <a:r>
              <a:rPr lang="pt-BR" altLang="pt-BR" sz="2400" dirty="0" err="1" smtClean="0">
                <a:latin typeface="Arial"/>
                <a:cs typeface="Arial"/>
              </a:rPr>
              <a:t>href</a:t>
            </a:r>
            <a:r>
              <a:rPr lang="pt-BR" altLang="pt-BR" sz="2400" dirty="0" smtClean="0">
                <a:latin typeface="Arial"/>
                <a:cs typeface="Arial"/>
              </a:rPr>
              <a:t>=“</a:t>
            </a:r>
            <a:r>
              <a:rPr lang="pt-BR" altLang="pt-BR" sz="2400" dirty="0" smtClean="0">
                <a:solidFill>
                  <a:srgbClr val="F97407"/>
                </a:solidFill>
                <a:latin typeface="Arial"/>
                <a:cs typeface="Arial"/>
              </a:rPr>
              <a:t>estilo.css</a:t>
            </a:r>
            <a:r>
              <a:rPr lang="pt-BR" altLang="pt-BR" sz="2400" dirty="0">
                <a:latin typeface="Arial"/>
                <a:cs typeface="Arial"/>
              </a:rPr>
              <a:t>”&gt;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	&lt;/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head</a:t>
            </a:r>
            <a:r>
              <a:rPr lang="pt-BR" altLang="pt-BR" sz="2400" dirty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	&lt;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body</a:t>
            </a:r>
            <a:r>
              <a:rPr lang="pt-BR" altLang="pt-BR" sz="2400" dirty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		</a:t>
            </a:r>
            <a:r>
              <a:rPr lang="pt-BR" altLang="pt-BR" sz="2400" i="1" dirty="0" smtClean="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rPr>
              <a:t>texto</a:t>
            </a:r>
            <a:r>
              <a:rPr lang="pt-BR" altLang="pt-BR" sz="2400" i="1" dirty="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</a:rPr>
              <a:t>, imagem, links, ...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smtClean="0">
                <a:latin typeface="Arial"/>
                <a:cs typeface="Arial"/>
              </a:rPr>
              <a:t>	&lt;/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body</a:t>
            </a:r>
            <a:r>
              <a:rPr lang="pt-BR" altLang="pt-BR" sz="2400" dirty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&lt;/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html</a:t>
            </a:r>
            <a:r>
              <a:rPr lang="pt-BR" altLang="pt-BR" sz="2400" dirty="0">
                <a:latin typeface="Arial"/>
                <a:cs typeface="Arial"/>
              </a:rPr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1234927742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59231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Doctype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74508" y="1139340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Arial"/>
                <a:cs typeface="Arial"/>
              </a:rPr>
              <a:t>O </a:t>
            </a:r>
            <a:r>
              <a:rPr lang="pt-BR" sz="2400" dirty="0" err="1">
                <a:latin typeface="Arial"/>
                <a:cs typeface="Arial"/>
              </a:rPr>
              <a:t>Doctype</a:t>
            </a:r>
            <a:r>
              <a:rPr lang="pt-BR" sz="2400" dirty="0">
                <a:latin typeface="Arial"/>
                <a:cs typeface="Arial"/>
              </a:rPr>
              <a:t> deve ser a primeira linha de código do documento antes da </a:t>
            </a:r>
            <a:r>
              <a:rPr lang="pt-BR" sz="2400" dirty="0" err="1">
                <a:latin typeface="Arial"/>
                <a:cs typeface="Arial"/>
              </a:rPr>
              <a:t>tag</a:t>
            </a:r>
            <a:r>
              <a:rPr lang="pt-BR" sz="2400" dirty="0">
                <a:latin typeface="Arial"/>
                <a:cs typeface="Arial"/>
              </a:rPr>
              <a:t> HTML.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528130" y="2324279"/>
            <a:ext cx="2953053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&lt;</a:t>
            </a:r>
            <a:r>
              <a:rPr lang="pt-BR" altLang="pt-BR" sz="2400" dirty="0">
                <a:solidFill>
                  <a:srgbClr val="00B050"/>
                </a:solidFill>
                <a:latin typeface="Arial"/>
                <a:cs typeface="Arial"/>
              </a:rPr>
              <a:t>!DOCTYPE </a:t>
            </a:r>
            <a:r>
              <a:rPr lang="pt-BR" altLang="pt-BR" sz="2400" dirty="0" err="1" smtClean="0">
                <a:solidFill>
                  <a:srgbClr val="00B050"/>
                </a:solidFill>
                <a:latin typeface="Arial"/>
                <a:cs typeface="Arial"/>
              </a:rPr>
              <a:t>html</a:t>
            </a:r>
            <a:r>
              <a:rPr lang="pt-BR" altLang="pt-BR" sz="2400" dirty="0" smtClean="0">
                <a:solidFill>
                  <a:srgbClr val="00B050"/>
                </a:solidFill>
                <a:latin typeface="Arial"/>
                <a:cs typeface="Arial"/>
              </a:rPr>
              <a:t>!</a:t>
            </a:r>
            <a:r>
              <a:rPr lang="pt-BR" altLang="pt-BR" sz="2400" dirty="0" smtClean="0">
                <a:latin typeface="Arial"/>
                <a:cs typeface="Arial"/>
              </a:rPr>
              <a:t>&gt; </a:t>
            </a:r>
            <a:endParaRPr lang="pt-BR" altLang="pt-BR" sz="2400" dirty="0">
              <a:latin typeface="Arial"/>
              <a:cs typeface="Arial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174508" y="3139886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Indica </a:t>
            </a:r>
            <a:r>
              <a:rPr lang="pt-BR" sz="2400" dirty="0">
                <a:latin typeface="Arial"/>
                <a:cs typeface="Arial"/>
              </a:rPr>
              <a:t>para o navegador e para outros meios qual a especificação de código utilizar.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174507" y="4093992"/>
            <a:ext cx="10756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latin typeface="Arial"/>
                <a:cs typeface="Arial"/>
              </a:rPr>
              <a:t>Doctype</a:t>
            </a:r>
            <a:r>
              <a:rPr lang="pt-BR" sz="2400" dirty="0" smtClean="0">
                <a:latin typeface="Arial"/>
                <a:cs typeface="Arial"/>
              </a:rPr>
              <a:t> </a:t>
            </a:r>
            <a:r>
              <a:rPr lang="pt-BR" sz="2400" dirty="0" err="1" smtClean="0">
                <a:latin typeface="Arial"/>
                <a:cs typeface="Arial"/>
              </a:rPr>
              <a:t>Html</a:t>
            </a:r>
            <a:r>
              <a:rPr lang="pt-BR" sz="2400" dirty="0" smtClean="0">
                <a:latin typeface="Arial"/>
                <a:cs typeface="Arial"/>
              </a:rPr>
              <a:t> 4.01</a:t>
            </a:r>
            <a:endParaRPr lang="pt-BR" sz="2400" dirty="0">
              <a:latin typeface="Arial"/>
              <a:cs typeface="Arial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74507" y="4586433"/>
            <a:ext cx="110436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dirty="0">
                <a:latin typeface="Arial"/>
                <a:cs typeface="Arial"/>
              </a:rPr>
              <a:t>&lt;!DOCTYPE HTML PUBLIC "-//W3C//DTD HTML 4.01//EN" "http://www.w3.org/TR/html4/strict.dtd"&gt; 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74507" y="4986541"/>
            <a:ext cx="10756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latin typeface="Arial"/>
                <a:cs typeface="Arial"/>
              </a:rPr>
              <a:t>Doctype</a:t>
            </a:r>
            <a:r>
              <a:rPr lang="pt-BR" sz="2400" dirty="0" smtClean="0">
                <a:latin typeface="Arial"/>
                <a:cs typeface="Arial"/>
              </a:rPr>
              <a:t> XHTML</a:t>
            </a:r>
            <a:endParaRPr lang="pt-BR" sz="2400" dirty="0">
              <a:latin typeface="Arial"/>
              <a:cs typeface="Arial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174507" y="5500065"/>
            <a:ext cx="123539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latin typeface="Arial"/>
                <a:cs typeface="Arial"/>
              </a:rPr>
              <a:t>&lt;!DOCTYPE </a:t>
            </a:r>
            <a:r>
              <a:rPr lang="pt-BR" sz="1600" dirty="0" err="1">
                <a:latin typeface="Arial"/>
                <a:cs typeface="Arial"/>
              </a:rPr>
              <a:t>html</a:t>
            </a:r>
            <a:r>
              <a:rPr lang="pt-BR" sz="1600" dirty="0">
                <a:latin typeface="Arial"/>
                <a:cs typeface="Arial"/>
              </a:rPr>
              <a:t> PUBLIC "-//W3C//DTD XHTML 1.0 </a:t>
            </a:r>
            <a:r>
              <a:rPr lang="pt-BR" sz="1600" dirty="0" err="1">
                <a:latin typeface="Arial"/>
                <a:cs typeface="Arial"/>
              </a:rPr>
              <a:t>Strict</a:t>
            </a:r>
            <a:r>
              <a:rPr lang="pt-BR" sz="1600" dirty="0">
                <a:latin typeface="Arial"/>
                <a:cs typeface="Arial"/>
              </a:rPr>
              <a:t>//EN" "http://www.w3.org/TR/xhtml1/DTD/xhtml1-strict.dtd"&gt;</a:t>
            </a:r>
          </a:p>
        </p:txBody>
      </p:sp>
    </p:spTree>
    <p:extLst>
      <p:ext uri="{BB962C8B-B14F-4D97-AF65-F5344CB8AC3E}">
        <p14:creationId xmlns:p14="http://schemas.microsoft.com/office/powerpoint/2010/main" val="273425005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33730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HTML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74508" y="1139340"/>
            <a:ext cx="10756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Elemento principal de toda a arvore HTML</a:t>
            </a:r>
            <a:endParaRPr lang="pt-BR" sz="2400" dirty="0">
              <a:latin typeface="Arial"/>
              <a:cs typeface="Arial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563756" y="1878003"/>
            <a:ext cx="2811988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pt-BR" altLang="pt-BR" sz="2400" dirty="0">
                <a:latin typeface="Arial"/>
                <a:cs typeface="Arial"/>
              </a:rPr>
              <a:t>&lt;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html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>
                <a:latin typeface="Arial"/>
                <a:cs typeface="Arial"/>
              </a:rPr>
              <a:t>lang</a:t>
            </a:r>
            <a:r>
              <a:rPr lang="pt-BR" altLang="pt-BR" sz="2400" dirty="0">
                <a:latin typeface="Arial"/>
                <a:cs typeface="Arial"/>
              </a:rPr>
              <a:t>=“</a:t>
            </a:r>
            <a:r>
              <a:rPr lang="pt-BR" altLang="pt-BR" sz="2400" dirty="0" err="1">
                <a:solidFill>
                  <a:srgbClr val="F97407"/>
                </a:solidFill>
                <a:latin typeface="Arial"/>
                <a:cs typeface="Arial"/>
              </a:rPr>
              <a:t>pt-br</a:t>
            </a:r>
            <a:r>
              <a:rPr lang="pt-BR" altLang="pt-BR" sz="2400" dirty="0">
                <a:latin typeface="Arial"/>
                <a:cs typeface="Arial"/>
              </a:rPr>
              <a:t>”&gt;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&lt;/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html</a:t>
            </a:r>
            <a:r>
              <a:rPr lang="pt-BR" altLang="pt-BR" sz="2400" dirty="0" smtClean="0">
                <a:latin typeface="Arial"/>
                <a:cs typeface="Arial"/>
              </a:rPr>
              <a:t>&gt;</a:t>
            </a:r>
            <a:endParaRPr lang="pt-BR" altLang="pt-BR" sz="2400" dirty="0">
              <a:latin typeface="Arial"/>
              <a:cs typeface="Arial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174508" y="3139886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Lang </a:t>
            </a:r>
            <a:r>
              <a:rPr lang="pt-BR" sz="2400" dirty="0">
                <a:latin typeface="Arial"/>
                <a:cs typeface="Arial"/>
              </a:rPr>
              <a:t>– necessário para que os </a:t>
            </a:r>
            <a:r>
              <a:rPr lang="pt-BR" sz="2400" dirty="0" err="1">
                <a:latin typeface="Arial"/>
                <a:cs typeface="Arial"/>
              </a:rPr>
              <a:t>user-agents</a:t>
            </a:r>
            <a:r>
              <a:rPr lang="pt-BR" sz="2400" dirty="0">
                <a:latin typeface="Arial"/>
                <a:cs typeface="Arial"/>
              </a:rPr>
              <a:t> saibam qual a linguagem principal do documento.</a:t>
            </a:r>
          </a:p>
        </p:txBody>
      </p:sp>
    </p:spTree>
    <p:extLst>
      <p:ext uri="{BB962C8B-B14F-4D97-AF65-F5344CB8AC3E}">
        <p14:creationId xmlns:p14="http://schemas.microsoft.com/office/powerpoint/2010/main" val="293174697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15536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HEAD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74508" y="1139340"/>
            <a:ext cx="10756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Aonde fica toda a parte “inteligente” da página. Nesta </a:t>
            </a:r>
            <a:r>
              <a:rPr lang="pt-BR" sz="2400" dirty="0" err="1" smtClean="0">
                <a:latin typeface="Arial"/>
                <a:cs typeface="Arial"/>
              </a:rPr>
              <a:t>tag</a:t>
            </a:r>
            <a:r>
              <a:rPr lang="pt-BR" sz="2400" dirty="0" smtClean="0">
                <a:latin typeface="Arial"/>
                <a:cs typeface="Arial"/>
              </a:rPr>
              <a:t> ficam os </a:t>
            </a:r>
            <a:r>
              <a:rPr lang="pt-BR" sz="2400" dirty="0" err="1" smtClean="0">
                <a:latin typeface="Arial"/>
                <a:cs typeface="Arial"/>
              </a:rPr>
              <a:t>metadados</a:t>
            </a:r>
            <a:r>
              <a:rPr lang="pt-BR" sz="2400" dirty="0" smtClean="0">
                <a:latin typeface="Arial"/>
                <a:cs typeface="Arial"/>
              </a:rPr>
              <a:t>, links que serão carregados titulo da página e scripts que serão carregados </a:t>
            </a:r>
            <a:r>
              <a:rPr lang="pt-BR" sz="2400" b="1" dirty="0" smtClean="0">
                <a:solidFill>
                  <a:srgbClr val="0070C0"/>
                </a:solidFill>
                <a:latin typeface="Arial"/>
                <a:cs typeface="Arial"/>
              </a:rPr>
              <a:t>antes</a:t>
            </a:r>
            <a:r>
              <a:rPr lang="pt-BR" sz="2400" dirty="0" smtClean="0">
                <a:latin typeface="Arial"/>
                <a:cs typeface="Arial"/>
              </a:rPr>
              <a:t> do carregamento das </a:t>
            </a:r>
            <a:r>
              <a:rPr lang="pt-BR" sz="2400" dirty="0" err="1" smtClean="0">
                <a:latin typeface="Arial"/>
                <a:cs typeface="Arial"/>
              </a:rPr>
              <a:t>tags</a:t>
            </a:r>
            <a:r>
              <a:rPr lang="pt-BR" sz="2400" dirty="0" smtClean="0">
                <a:latin typeface="Arial"/>
                <a:cs typeface="Arial"/>
              </a:rPr>
              <a:t> </a:t>
            </a:r>
            <a:r>
              <a:rPr lang="pt-BR" sz="2400" dirty="0" err="1" smtClean="0">
                <a:latin typeface="Arial"/>
                <a:cs typeface="Arial"/>
              </a:rPr>
              <a:t>html</a:t>
            </a:r>
            <a:endParaRPr lang="pt-BR" sz="2400" dirty="0">
              <a:latin typeface="Arial"/>
              <a:cs typeface="Arial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74508" y="2564173"/>
            <a:ext cx="8574783" cy="193899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	&lt;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head</a:t>
            </a:r>
            <a:r>
              <a:rPr lang="pt-BR" altLang="pt-BR" sz="2400" dirty="0">
                <a:latin typeface="Arial"/>
                <a:cs typeface="Arial"/>
              </a:rPr>
              <a:t>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	&lt;</a:t>
            </a:r>
            <a:r>
              <a:rPr lang="pt-BR" altLang="pt-BR" sz="2400" dirty="0">
                <a:solidFill>
                  <a:srgbClr val="FF0000"/>
                </a:solidFill>
                <a:latin typeface="Arial"/>
                <a:cs typeface="Arial"/>
              </a:rPr>
              <a:t>meta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>
                <a:latin typeface="Arial"/>
                <a:cs typeface="Arial"/>
              </a:rPr>
              <a:t>charset</a:t>
            </a:r>
            <a:r>
              <a:rPr lang="pt-BR" altLang="pt-BR" sz="2400" dirty="0">
                <a:latin typeface="Arial"/>
                <a:cs typeface="Arial"/>
              </a:rPr>
              <a:t>=“</a:t>
            </a:r>
            <a:r>
              <a:rPr lang="pt-BR" altLang="pt-BR" sz="2400" dirty="0">
                <a:solidFill>
                  <a:srgbClr val="F97407"/>
                </a:solidFill>
                <a:latin typeface="Arial"/>
                <a:cs typeface="Arial"/>
              </a:rPr>
              <a:t>UTF-8</a:t>
            </a:r>
            <a:r>
              <a:rPr lang="pt-BR" altLang="pt-BR" sz="2400" dirty="0">
                <a:latin typeface="Arial"/>
                <a:cs typeface="Arial"/>
              </a:rPr>
              <a:t>”&gt;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 		&lt;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title</a:t>
            </a:r>
            <a:r>
              <a:rPr lang="pt-BR" altLang="pt-BR" sz="2400" dirty="0">
                <a:latin typeface="Arial"/>
                <a:cs typeface="Arial"/>
              </a:rPr>
              <a:t>&gt;Título do Documento&lt;/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title</a:t>
            </a:r>
            <a:r>
              <a:rPr lang="pt-BR" altLang="pt-BR" sz="2400" dirty="0">
                <a:latin typeface="Arial"/>
                <a:cs typeface="Arial"/>
              </a:rPr>
              <a:t>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	&lt;</a:t>
            </a:r>
            <a:r>
              <a:rPr lang="pt-BR" altLang="pt-BR" sz="2400" dirty="0">
                <a:solidFill>
                  <a:srgbClr val="FF0000"/>
                </a:solidFill>
                <a:latin typeface="Arial"/>
                <a:cs typeface="Arial"/>
              </a:rPr>
              <a:t>link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>
                <a:latin typeface="Arial"/>
                <a:cs typeface="Arial"/>
              </a:rPr>
              <a:t>rel</a:t>
            </a:r>
            <a:r>
              <a:rPr lang="pt-BR" altLang="pt-BR" sz="2400" dirty="0">
                <a:latin typeface="Arial"/>
                <a:cs typeface="Arial"/>
              </a:rPr>
              <a:t>=“</a:t>
            </a:r>
            <a:r>
              <a:rPr lang="pt-BR" altLang="pt-BR" sz="2400" dirty="0" err="1">
                <a:solidFill>
                  <a:srgbClr val="F97407"/>
                </a:solidFill>
                <a:latin typeface="Arial"/>
                <a:cs typeface="Arial"/>
              </a:rPr>
              <a:t>stylesheet</a:t>
            </a:r>
            <a:r>
              <a:rPr lang="pt-BR" altLang="pt-BR" sz="2400" dirty="0">
                <a:latin typeface="Arial"/>
                <a:cs typeface="Arial"/>
              </a:rPr>
              <a:t>” </a:t>
            </a:r>
            <a:r>
              <a:rPr lang="pt-BR" altLang="pt-BR" sz="2400" dirty="0" err="1">
                <a:latin typeface="Arial"/>
                <a:cs typeface="Arial"/>
              </a:rPr>
              <a:t>type</a:t>
            </a:r>
            <a:r>
              <a:rPr lang="pt-BR" altLang="pt-BR" sz="2400" dirty="0">
                <a:latin typeface="Arial"/>
                <a:cs typeface="Arial"/>
              </a:rPr>
              <a:t>=“</a:t>
            </a:r>
            <a:r>
              <a:rPr lang="pt-BR" altLang="pt-BR" sz="2400" dirty="0" err="1">
                <a:solidFill>
                  <a:srgbClr val="F97407"/>
                </a:solidFill>
                <a:latin typeface="Arial"/>
                <a:cs typeface="Arial"/>
              </a:rPr>
              <a:t>text</a:t>
            </a:r>
            <a:r>
              <a:rPr lang="pt-BR" altLang="pt-BR" sz="2400" dirty="0">
                <a:solidFill>
                  <a:srgbClr val="F97407"/>
                </a:solidFill>
                <a:latin typeface="Arial"/>
                <a:cs typeface="Arial"/>
              </a:rPr>
              <a:t>/</a:t>
            </a:r>
            <a:r>
              <a:rPr lang="pt-BR" altLang="pt-BR" sz="2400" dirty="0" err="1">
                <a:solidFill>
                  <a:srgbClr val="F97407"/>
                </a:solidFill>
                <a:latin typeface="Arial"/>
                <a:cs typeface="Arial"/>
              </a:rPr>
              <a:t>css</a:t>
            </a:r>
            <a:r>
              <a:rPr lang="pt-BR" altLang="pt-BR" sz="2400" dirty="0">
                <a:latin typeface="Arial"/>
                <a:cs typeface="Arial"/>
              </a:rPr>
              <a:t>” </a:t>
            </a:r>
            <a:r>
              <a:rPr lang="pt-BR" altLang="pt-BR" sz="2400" dirty="0" err="1">
                <a:latin typeface="Arial"/>
                <a:cs typeface="Arial"/>
              </a:rPr>
              <a:t>href</a:t>
            </a:r>
            <a:r>
              <a:rPr lang="pt-BR" altLang="pt-BR" sz="2400" dirty="0">
                <a:latin typeface="Arial"/>
                <a:cs typeface="Arial"/>
              </a:rPr>
              <a:t>=“</a:t>
            </a:r>
            <a:r>
              <a:rPr lang="pt-BR" altLang="pt-BR" sz="2400" dirty="0">
                <a:solidFill>
                  <a:srgbClr val="F97407"/>
                </a:solidFill>
                <a:latin typeface="Arial"/>
                <a:cs typeface="Arial"/>
              </a:rPr>
              <a:t>estilo.css</a:t>
            </a:r>
            <a:r>
              <a:rPr lang="pt-BR" altLang="pt-BR" sz="2400" dirty="0">
                <a:latin typeface="Arial"/>
                <a:cs typeface="Arial"/>
              </a:rPr>
              <a:t>”&gt;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&lt;/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head</a:t>
            </a:r>
            <a:r>
              <a:rPr lang="pt-BR" altLang="pt-BR" sz="2400" dirty="0">
                <a:latin typeface="Arial"/>
                <a:cs typeface="Arial"/>
              </a:rPr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157016332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37128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 -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metadados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74508" y="1139340"/>
            <a:ext cx="10756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São informações sobre a pagina e o conteúdo ali aplicado. Bastante usado para técnicas de SEO (Motor de otimização de busca), para ganhar mais visibilidade nos sites de busca.</a:t>
            </a:r>
            <a:endParaRPr lang="pt-BR" sz="2400" dirty="0">
              <a:latin typeface="Arial"/>
              <a:cs typeface="Arial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74508" y="2544038"/>
            <a:ext cx="10934404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	&lt;</a:t>
            </a:r>
            <a:r>
              <a:rPr lang="pt-BR" altLang="pt-BR" sz="2400" dirty="0">
                <a:solidFill>
                  <a:srgbClr val="FF0000"/>
                </a:solidFill>
                <a:latin typeface="Arial"/>
                <a:cs typeface="Arial"/>
              </a:rPr>
              <a:t>meta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>
                <a:latin typeface="Arial"/>
                <a:cs typeface="Arial"/>
              </a:rPr>
              <a:t>charset</a:t>
            </a:r>
            <a:r>
              <a:rPr lang="pt-BR" altLang="pt-BR" sz="2400" dirty="0">
                <a:latin typeface="Arial"/>
                <a:cs typeface="Arial"/>
              </a:rPr>
              <a:t>=“</a:t>
            </a:r>
            <a:r>
              <a:rPr lang="pt-BR" altLang="pt-BR" sz="2400" dirty="0">
                <a:solidFill>
                  <a:srgbClr val="F97407"/>
                </a:solidFill>
                <a:latin typeface="Arial"/>
                <a:cs typeface="Arial"/>
              </a:rPr>
              <a:t>UTF-8</a:t>
            </a:r>
            <a:r>
              <a:rPr lang="pt-BR" altLang="pt-BR" sz="2400" dirty="0" smtClean="0">
                <a:latin typeface="Arial"/>
                <a:cs typeface="Arial"/>
              </a:rPr>
              <a:t>”&gt; (Baseado no tabela UNICODE)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</a:t>
            </a:r>
            <a:r>
              <a:rPr lang="pt-BR" altLang="pt-BR" sz="2400" dirty="0" smtClean="0">
                <a:latin typeface="Arial"/>
                <a:cs typeface="Arial"/>
              </a:rPr>
              <a:t>- tabela de caracteres da pagina. Na versão anterior do HTML5 se digitava: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pt-BR" altLang="pt-BR" sz="2400" dirty="0">
                <a:latin typeface="Arial"/>
                <a:cs typeface="Arial"/>
              </a:rPr>
              <a:t>	</a:t>
            </a:r>
            <a:r>
              <a:rPr lang="pt-BR" altLang="pt-BR" sz="2000" dirty="0">
                <a:latin typeface="Arial"/>
                <a:cs typeface="Arial"/>
              </a:rPr>
              <a:t>&lt;</a:t>
            </a:r>
            <a:r>
              <a:rPr lang="pt-BR" altLang="pt-BR" sz="2000" dirty="0">
                <a:solidFill>
                  <a:srgbClr val="FF0000"/>
                </a:solidFill>
                <a:latin typeface="Arial"/>
                <a:cs typeface="Arial"/>
              </a:rPr>
              <a:t>meta</a:t>
            </a:r>
            <a:r>
              <a:rPr lang="pt-BR" altLang="pt-BR" sz="2000" dirty="0">
                <a:latin typeface="Arial"/>
                <a:cs typeface="Arial"/>
              </a:rPr>
              <a:t> </a:t>
            </a:r>
            <a:r>
              <a:rPr lang="pt-BR" altLang="pt-BR" sz="2000" dirty="0" err="1">
                <a:latin typeface="Arial"/>
                <a:cs typeface="Arial"/>
              </a:rPr>
              <a:t>http-equiv</a:t>
            </a:r>
            <a:r>
              <a:rPr lang="pt-BR" altLang="pt-BR" sz="2000" dirty="0">
                <a:latin typeface="Arial"/>
                <a:cs typeface="Arial"/>
              </a:rPr>
              <a:t>=”</a:t>
            </a:r>
            <a:r>
              <a:rPr lang="pt-BR" altLang="pt-BR" sz="2000" dirty="0" err="1">
                <a:solidFill>
                  <a:srgbClr val="F97407"/>
                </a:solidFill>
                <a:latin typeface="Arial"/>
                <a:cs typeface="Arial"/>
              </a:rPr>
              <a:t>Content-Type</a:t>
            </a:r>
            <a:r>
              <a:rPr lang="pt-BR" altLang="pt-BR" sz="2000" dirty="0">
                <a:latin typeface="Arial"/>
                <a:cs typeface="Arial"/>
              </a:rPr>
              <a:t>” </a:t>
            </a:r>
            <a:r>
              <a:rPr lang="pt-BR" altLang="pt-BR" sz="2000" dirty="0" err="1">
                <a:latin typeface="Arial"/>
                <a:cs typeface="Arial"/>
              </a:rPr>
              <a:t>content</a:t>
            </a:r>
            <a:r>
              <a:rPr lang="pt-BR" altLang="pt-BR" sz="2000" dirty="0">
                <a:latin typeface="Arial"/>
                <a:cs typeface="Arial"/>
              </a:rPr>
              <a:t>=”</a:t>
            </a:r>
            <a:r>
              <a:rPr lang="pt-BR" altLang="pt-BR" sz="2000" dirty="0" err="1">
                <a:solidFill>
                  <a:srgbClr val="F97407"/>
                </a:solidFill>
                <a:latin typeface="Arial"/>
                <a:cs typeface="Arial"/>
              </a:rPr>
              <a:t>text</a:t>
            </a:r>
            <a:r>
              <a:rPr lang="pt-BR" altLang="pt-BR" sz="2000" dirty="0">
                <a:solidFill>
                  <a:srgbClr val="F97407"/>
                </a:solidFill>
                <a:latin typeface="Arial"/>
                <a:cs typeface="Arial"/>
              </a:rPr>
              <a:t>/</a:t>
            </a:r>
            <a:r>
              <a:rPr lang="pt-BR" altLang="pt-BR" sz="2000" dirty="0" err="1">
                <a:solidFill>
                  <a:srgbClr val="F97407"/>
                </a:solidFill>
                <a:latin typeface="Arial"/>
                <a:cs typeface="Arial"/>
              </a:rPr>
              <a:t>html</a:t>
            </a:r>
            <a:r>
              <a:rPr lang="pt-BR" altLang="pt-BR" sz="2000" dirty="0" smtClean="0">
                <a:solidFill>
                  <a:srgbClr val="F97407"/>
                </a:solidFill>
                <a:latin typeface="Arial"/>
                <a:cs typeface="Arial"/>
              </a:rPr>
              <a:t>; </a:t>
            </a:r>
            <a:r>
              <a:rPr lang="pt-BR" altLang="pt-BR" sz="2000" dirty="0" err="1" smtClean="0">
                <a:solidFill>
                  <a:srgbClr val="F97407"/>
                </a:solidFill>
                <a:latin typeface="Arial"/>
                <a:cs typeface="Arial"/>
              </a:rPr>
              <a:t>charset</a:t>
            </a:r>
            <a:r>
              <a:rPr lang="pt-BR" altLang="pt-BR" sz="2000" dirty="0" smtClean="0">
                <a:solidFill>
                  <a:srgbClr val="F97407"/>
                </a:solidFill>
                <a:latin typeface="Arial"/>
                <a:cs typeface="Arial"/>
              </a:rPr>
              <a:t>=UTF-8</a:t>
            </a:r>
            <a:r>
              <a:rPr lang="pt-BR" altLang="pt-BR" sz="2000" dirty="0">
                <a:latin typeface="Arial"/>
                <a:cs typeface="Arial"/>
              </a:rPr>
              <a:t>”&gt; </a:t>
            </a: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174508" y="4150627"/>
            <a:ext cx="7717177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	&lt;</a:t>
            </a:r>
            <a:r>
              <a:rPr lang="pt-BR" altLang="pt-BR" sz="2400" dirty="0">
                <a:solidFill>
                  <a:srgbClr val="FF0000"/>
                </a:solidFill>
                <a:latin typeface="Arial"/>
                <a:cs typeface="Arial"/>
              </a:rPr>
              <a:t>meta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en-US" altLang="pt-BR" sz="2400" dirty="0">
                <a:latin typeface="Arial"/>
                <a:cs typeface="Arial"/>
              </a:rPr>
              <a:t>name="</a:t>
            </a:r>
            <a:r>
              <a:rPr lang="en-US" altLang="pt-BR" sz="2400" dirty="0">
                <a:solidFill>
                  <a:srgbClr val="F97407"/>
                </a:solidFill>
                <a:latin typeface="Arial"/>
                <a:cs typeface="Arial"/>
              </a:rPr>
              <a:t>description</a:t>
            </a:r>
            <a:r>
              <a:rPr lang="en-US" altLang="pt-BR" sz="2400" dirty="0">
                <a:latin typeface="Arial"/>
                <a:cs typeface="Arial"/>
              </a:rPr>
              <a:t>" content</a:t>
            </a:r>
            <a:r>
              <a:rPr lang="en-US" altLang="pt-BR" sz="2400" dirty="0" smtClean="0">
                <a:latin typeface="Arial"/>
                <a:cs typeface="Arial"/>
              </a:rPr>
              <a:t>=“</a:t>
            </a:r>
            <a:r>
              <a:rPr lang="en-US" altLang="pt-BR" sz="2400" dirty="0" smtClean="0">
                <a:solidFill>
                  <a:srgbClr val="F97407"/>
                </a:solidFill>
                <a:latin typeface="Arial"/>
                <a:cs typeface="Arial"/>
              </a:rPr>
              <a:t>Aula HTML5</a:t>
            </a:r>
            <a:r>
              <a:rPr lang="en-US" altLang="pt-BR" sz="2400" dirty="0" smtClean="0">
                <a:latin typeface="Arial"/>
                <a:cs typeface="Arial"/>
              </a:rPr>
              <a:t>"</a:t>
            </a:r>
            <a:r>
              <a:rPr lang="pt-BR" altLang="pt-BR" sz="2400" dirty="0" smtClean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</a:t>
            </a:r>
            <a:r>
              <a:rPr lang="pt-BR" altLang="pt-BR" sz="2400" dirty="0" smtClean="0">
                <a:latin typeface="Arial"/>
                <a:cs typeface="Arial"/>
              </a:rPr>
              <a:t>- Descrição do conteúdo da pagina</a:t>
            </a:r>
            <a:endParaRPr lang="pt-BR" altLang="pt-BR" sz="2400" dirty="0">
              <a:latin typeface="Arial"/>
              <a:cs typeface="Arial"/>
            </a:endParaRP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174508" y="5097530"/>
            <a:ext cx="8922635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	&lt;</a:t>
            </a:r>
            <a:r>
              <a:rPr lang="pt-BR" altLang="pt-BR" sz="2400" dirty="0">
                <a:solidFill>
                  <a:srgbClr val="FF0000"/>
                </a:solidFill>
                <a:latin typeface="Arial"/>
                <a:cs typeface="Arial"/>
              </a:rPr>
              <a:t>meta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en-US" altLang="pt-BR" sz="2400" dirty="0">
                <a:latin typeface="Arial"/>
                <a:cs typeface="Arial"/>
              </a:rPr>
              <a:t>name</a:t>
            </a:r>
            <a:r>
              <a:rPr lang="en-US" altLang="pt-BR" sz="2400" dirty="0" smtClean="0">
                <a:latin typeface="Arial"/>
                <a:cs typeface="Arial"/>
              </a:rPr>
              <a:t>=“</a:t>
            </a:r>
            <a:r>
              <a:rPr lang="en-US" altLang="pt-BR" sz="2400" dirty="0" smtClean="0">
                <a:solidFill>
                  <a:srgbClr val="F97407"/>
                </a:solidFill>
                <a:latin typeface="Arial"/>
                <a:cs typeface="Arial"/>
              </a:rPr>
              <a:t>keywords</a:t>
            </a:r>
            <a:r>
              <a:rPr lang="en-US" altLang="pt-BR" sz="2400" dirty="0" smtClean="0">
                <a:latin typeface="Arial"/>
                <a:cs typeface="Arial"/>
              </a:rPr>
              <a:t>" </a:t>
            </a:r>
            <a:r>
              <a:rPr lang="en-US" altLang="pt-BR" sz="2400" dirty="0">
                <a:latin typeface="Arial"/>
                <a:cs typeface="Arial"/>
              </a:rPr>
              <a:t>content</a:t>
            </a:r>
            <a:r>
              <a:rPr lang="en-US" altLang="pt-BR" sz="2400" dirty="0" smtClean="0">
                <a:latin typeface="Arial"/>
                <a:cs typeface="Arial"/>
              </a:rPr>
              <a:t>=“</a:t>
            </a:r>
            <a:r>
              <a:rPr lang="en-US" altLang="pt-BR" sz="2400" dirty="0" smtClean="0">
                <a:solidFill>
                  <a:srgbClr val="F97407"/>
                </a:solidFill>
                <a:latin typeface="Arial"/>
                <a:cs typeface="Arial"/>
              </a:rPr>
              <a:t>HTML, CSS, </a:t>
            </a:r>
            <a:r>
              <a:rPr lang="en-US" altLang="pt-BR" sz="2400" dirty="0" err="1" smtClean="0">
                <a:solidFill>
                  <a:srgbClr val="F97407"/>
                </a:solidFill>
                <a:latin typeface="Arial"/>
                <a:cs typeface="Arial"/>
              </a:rPr>
              <a:t>Javascript</a:t>
            </a:r>
            <a:r>
              <a:rPr lang="en-US" altLang="pt-BR" sz="2400" dirty="0" smtClean="0">
                <a:latin typeface="Arial"/>
                <a:cs typeface="Arial"/>
              </a:rPr>
              <a:t>"</a:t>
            </a:r>
            <a:r>
              <a:rPr lang="pt-BR" altLang="pt-BR" sz="2400" dirty="0" smtClean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</a:t>
            </a:r>
            <a:r>
              <a:rPr lang="pt-BR" altLang="pt-BR" sz="2400" dirty="0" smtClean="0">
                <a:latin typeface="Arial"/>
                <a:cs typeface="Arial"/>
              </a:rPr>
              <a:t>- Palavras chave do conteúdo da pagina</a:t>
            </a:r>
            <a:endParaRPr lang="pt-BR" altLang="pt-BR" sz="2400" dirty="0">
              <a:latin typeface="Arial"/>
              <a:cs typeface="Arial"/>
            </a:endParaRPr>
          </a:p>
        </p:txBody>
      </p: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174507" y="6044433"/>
            <a:ext cx="6974986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	&lt;</a:t>
            </a:r>
            <a:r>
              <a:rPr lang="pt-BR" altLang="pt-BR" sz="2400" dirty="0">
                <a:solidFill>
                  <a:srgbClr val="FF0000"/>
                </a:solidFill>
                <a:latin typeface="Arial"/>
                <a:cs typeface="Arial"/>
              </a:rPr>
              <a:t>meta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en-US" altLang="pt-BR" sz="2400" dirty="0">
                <a:latin typeface="Arial"/>
                <a:cs typeface="Arial"/>
              </a:rPr>
              <a:t>name</a:t>
            </a:r>
            <a:r>
              <a:rPr lang="en-US" altLang="pt-BR" sz="2400" dirty="0" smtClean="0">
                <a:latin typeface="Arial"/>
                <a:cs typeface="Arial"/>
              </a:rPr>
              <a:t>=“</a:t>
            </a:r>
            <a:r>
              <a:rPr lang="en-US" altLang="pt-BR" sz="2400" dirty="0" smtClean="0">
                <a:solidFill>
                  <a:srgbClr val="F97407"/>
                </a:solidFill>
                <a:latin typeface="Arial"/>
                <a:cs typeface="Arial"/>
              </a:rPr>
              <a:t>author</a:t>
            </a:r>
            <a:r>
              <a:rPr lang="en-US" altLang="pt-BR" sz="2400" dirty="0" smtClean="0">
                <a:latin typeface="Arial"/>
                <a:cs typeface="Arial"/>
              </a:rPr>
              <a:t>" </a:t>
            </a:r>
            <a:r>
              <a:rPr lang="en-US" altLang="pt-BR" sz="2400" dirty="0">
                <a:latin typeface="Arial"/>
                <a:cs typeface="Arial"/>
              </a:rPr>
              <a:t>content</a:t>
            </a:r>
            <a:r>
              <a:rPr lang="en-US" altLang="pt-BR" sz="2400" dirty="0" smtClean="0">
                <a:latin typeface="Arial"/>
                <a:cs typeface="Arial"/>
              </a:rPr>
              <a:t>=“</a:t>
            </a:r>
            <a:r>
              <a:rPr lang="en-US" altLang="pt-BR" sz="2400" dirty="0" smtClean="0">
                <a:solidFill>
                  <a:srgbClr val="F97407"/>
                </a:solidFill>
                <a:latin typeface="Arial"/>
                <a:cs typeface="Arial"/>
              </a:rPr>
              <a:t>Fabio Elisio</a:t>
            </a:r>
            <a:r>
              <a:rPr lang="en-US" altLang="pt-BR" sz="2400" dirty="0" smtClean="0">
                <a:latin typeface="Arial"/>
                <a:cs typeface="Arial"/>
              </a:rPr>
              <a:t>"</a:t>
            </a:r>
            <a:r>
              <a:rPr lang="pt-BR" altLang="pt-BR" sz="2400" dirty="0" smtClean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</a:t>
            </a:r>
            <a:r>
              <a:rPr lang="pt-BR" altLang="pt-BR" sz="2400" dirty="0" smtClean="0">
                <a:latin typeface="Arial"/>
                <a:cs typeface="Arial"/>
              </a:rPr>
              <a:t>- Autor do conteúdo da pagina</a:t>
            </a:r>
            <a:endParaRPr lang="pt-BR" altLang="pt-BR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961627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1369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Links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74508" y="1139340"/>
            <a:ext cx="10756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Assim como a </a:t>
            </a:r>
            <a:r>
              <a:rPr lang="pt-BR" sz="2400" dirty="0" err="1" smtClean="0">
                <a:latin typeface="Arial"/>
                <a:cs typeface="Arial"/>
              </a:rPr>
              <a:t>tag</a:t>
            </a:r>
            <a:r>
              <a:rPr lang="pt-BR" sz="2400" dirty="0" smtClean="0">
                <a:latin typeface="Arial"/>
                <a:cs typeface="Arial"/>
              </a:rPr>
              <a:t> </a:t>
            </a:r>
            <a:r>
              <a:rPr lang="pt-BR" sz="2400" b="1" dirty="0" smtClean="0">
                <a:solidFill>
                  <a:srgbClr val="0070C0"/>
                </a:solidFill>
                <a:latin typeface="Arial"/>
                <a:cs typeface="Arial"/>
              </a:rPr>
              <a:t>A</a:t>
            </a:r>
            <a:r>
              <a:rPr lang="pt-BR" sz="2400" dirty="0" smtClean="0">
                <a:latin typeface="Arial"/>
                <a:cs typeface="Arial"/>
              </a:rPr>
              <a:t>, esta </a:t>
            </a:r>
            <a:r>
              <a:rPr lang="pt-BR" sz="2400" dirty="0" err="1" smtClean="0">
                <a:latin typeface="Arial"/>
                <a:cs typeface="Arial"/>
              </a:rPr>
              <a:t>tag</a:t>
            </a:r>
            <a:r>
              <a:rPr lang="pt-BR" sz="2400" dirty="0" smtClean="0">
                <a:latin typeface="Arial"/>
                <a:cs typeface="Arial"/>
              </a:rPr>
              <a:t> leva os usuários para outro documentos, porem link é usado para indicar fontes externas que serão usadas neste documento.</a:t>
            </a:r>
            <a:endParaRPr lang="pt-BR" sz="2400" dirty="0">
              <a:latin typeface="Arial"/>
              <a:cs typeface="Arial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661396" y="2462779"/>
            <a:ext cx="7651454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&lt;</a:t>
            </a:r>
            <a:r>
              <a:rPr lang="pt-BR" altLang="pt-BR" sz="2400" dirty="0">
                <a:solidFill>
                  <a:srgbClr val="FF0000"/>
                </a:solidFill>
                <a:latin typeface="Arial"/>
                <a:cs typeface="Arial"/>
              </a:rPr>
              <a:t>link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>
                <a:latin typeface="Arial"/>
                <a:cs typeface="Arial"/>
              </a:rPr>
              <a:t>rel</a:t>
            </a:r>
            <a:r>
              <a:rPr lang="pt-BR" altLang="pt-BR" sz="2400" dirty="0">
                <a:latin typeface="Arial"/>
                <a:cs typeface="Arial"/>
              </a:rPr>
              <a:t>=“</a:t>
            </a:r>
            <a:r>
              <a:rPr lang="pt-BR" altLang="pt-BR" sz="2400" dirty="0" err="1">
                <a:solidFill>
                  <a:srgbClr val="F97407"/>
                </a:solidFill>
                <a:latin typeface="Arial"/>
                <a:cs typeface="Arial"/>
              </a:rPr>
              <a:t>stylesheet</a:t>
            </a:r>
            <a:r>
              <a:rPr lang="pt-BR" altLang="pt-BR" sz="2400" dirty="0">
                <a:latin typeface="Arial"/>
                <a:cs typeface="Arial"/>
              </a:rPr>
              <a:t>” </a:t>
            </a:r>
            <a:r>
              <a:rPr lang="pt-BR" altLang="pt-BR" sz="2400" dirty="0" err="1">
                <a:latin typeface="Arial"/>
                <a:cs typeface="Arial"/>
              </a:rPr>
              <a:t>type</a:t>
            </a:r>
            <a:r>
              <a:rPr lang="pt-BR" altLang="pt-BR" sz="2400" dirty="0">
                <a:latin typeface="Arial"/>
                <a:cs typeface="Arial"/>
              </a:rPr>
              <a:t>=“</a:t>
            </a:r>
            <a:r>
              <a:rPr lang="pt-BR" altLang="pt-BR" sz="2400" dirty="0" err="1">
                <a:solidFill>
                  <a:srgbClr val="F97407"/>
                </a:solidFill>
                <a:latin typeface="Arial"/>
                <a:cs typeface="Arial"/>
              </a:rPr>
              <a:t>text</a:t>
            </a:r>
            <a:r>
              <a:rPr lang="pt-BR" altLang="pt-BR" sz="2400" dirty="0">
                <a:solidFill>
                  <a:srgbClr val="F97407"/>
                </a:solidFill>
                <a:latin typeface="Arial"/>
                <a:cs typeface="Arial"/>
              </a:rPr>
              <a:t>/</a:t>
            </a:r>
            <a:r>
              <a:rPr lang="pt-BR" altLang="pt-BR" sz="2400" dirty="0" err="1">
                <a:solidFill>
                  <a:srgbClr val="F97407"/>
                </a:solidFill>
                <a:latin typeface="Arial"/>
                <a:cs typeface="Arial"/>
              </a:rPr>
              <a:t>css</a:t>
            </a:r>
            <a:r>
              <a:rPr lang="pt-BR" altLang="pt-BR" sz="2400" dirty="0">
                <a:latin typeface="Arial"/>
                <a:cs typeface="Arial"/>
              </a:rPr>
              <a:t>” </a:t>
            </a:r>
            <a:r>
              <a:rPr lang="pt-BR" altLang="pt-BR" sz="2400" dirty="0" err="1">
                <a:latin typeface="Arial"/>
                <a:cs typeface="Arial"/>
              </a:rPr>
              <a:t>href</a:t>
            </a:r>
            <a:r>
              <a:rPr lang="pt-BR" altLang="pt-BR" sz="2400" dirty="0">
                <a:latin typeface="Arial"/>
                <a:cs typeface="Arial"/>
              </a:rPr>
              <a:t>=“</a:t>
            </a:r>
            <a:r>
              <a:rPr lang="pt-BR" altLang="pt-BR" sz="2400" dirty="0">
                <a:solidFill>
                  <a:srgbClr val="F97407"/>
                </a:solidFill>
                <a:latin typeface="Arial"/>
                <a:cs typeface="Arial"/>
              </a:rPr>
              <a:t>estilo.css</a:t>
            </a:r>
            <a:r>
              <a:rPr lang="pt-BR" altLang="pt-BR" sz="2400" dirty="0">
                <a:latin typeface="Arial"/>
                <a:cs typeface="Arial"/>
              </a:rPr>
              <a:t>”&gt; 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190001" y="3047554"/>
            <a:ext cx="10756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latin typeface="Arial"/>
                <a:cs typeface="Arial"/>
              </a:rPr>
              <a:t>Rel</a:t>
            </a:r>
            <a:r>
              <a:rPr lang="pt-BR" sz="2400" dirty="0" smtClean="0">
                <a:latin typeface="Arial"/>
                <a:cs typeface="Arial"/>
              </a:rPr>
              <a:t> – indica qual relação o documento terá com o documento que esta sendo carregado pelo link. Neste caso ele indica que é um folha de estilos. Outro exemplo: </a:t>
            </a:r>
            <a:r>
              <a:rPr lang="pt-BR" sz="2400" b="1" i="1" dirty="0" err="1" smtClean="0">
                <a:latin typeface="Arial"/>
                <a:cs typeface="Arial"/>
              </a:rPr>
              <a:t>alternate</a:t>
            </a:r>
            <a:r>
              <a:rPr lang="pt-BR" sz="2400" i="1" dirty="0" smtClean="0">
                <a:latin typeface="Arial"/>
                <a:cs typeface="Arial"/>
              </a:rPr>
              <a:t> </a:t>
            </a:r>
            <a:r>
              <a:rPr lang="pt-BR" sz="2400" dirty="0" smtClean="0">
                <a:latin typeface="Arial"/>
                <a:cs typeface="Arial"/>
              </a:rPr>
              <a:t>links que alternam versão para o documento, usado para </a:t>
            </a:r>
            <a:r>
              <a:rPr lang="pt-BR" sz="2400" dirty="0" err="1" smtClean="0">
                <a:latin typeface="Arial"/>
                <a:cs typeface="Arial"/>
              </a:rPr>
              <a:t>feeds</a:t>
            </a:r>
            <a:endParaRPr lang="pt-BR" sz="2400" i="1" dirty="0">
              <a:latin typeface="Arial"/>
              <a:cs typeface="Arial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190000" y="4740324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latin typeface="Arial"/>
                <a:cs typeface="Arial"/>
              </a:rPr>
              <a:t>Type</a:t>
            </a:r>
            <a:r>
              <a:rPr lang="pt-BR" sz="2400" dirty="0" smtClean="0">
                <a:latin typeface="Arial"/>
                <a:cs typeface="Arial"/>
              </a:rPr>
              <a:t> – indica qual o media </a:t>
            </a:r>
            <a:r>
              <a:rPr lang="pt-BR" sz="2400" dirty="0" err="1" smtClean="0">
                <a:latin typeface="Arial"/>
                <a:cs typeface="Arial"/>
              </a:rPr>
              <a:t>type</a:t>
            </a:r>
            <a:r>
              <a:rPr lang="pt-BR" sz="2400" dirty="0" smtClean="0">
                <a:latin typeface="Arial"/>
                <a:cs typeface="Arial"/>
              </a:rPr>
              <a:t>(MIME) que será “</a:t>
            </a:r>
            <a:r>
              <a:rPr lang="pt-BR" sz="2400" dirty="0" err="1" smtClean="0">
                <a:latin typeface="Arial"/>
                <a:cs typeface="Arial"/>
              </a:rPr>
              <a:t>lincado</a:t>
            </a:r>
            <a:r>
              <a:rPr lang="pt-BR" sz="2400" dirty="0" smtClean="0">
                <a:latin typeface="Arial"/>
                <a:cs typeface="Arial"/>
              </a:rPr>
              <a:t>” neste documento.</a:t>
            </a:r>
            <a:endParaRPr lang="pt-BR" sz="2400" i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6472656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27590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 e script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74508" y="1139340"/>
            <a:ext cx="10756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Para inserir um estilo direto na pagina use a </a:t>
            </a:r>
            <a:r>
              <a:rPr lang="pt-BR" sz="2400" dirty="0" err="1" smtClean="0">
                <a:latin typeface="Arial"/>
                <a:cs typeface="Arial"/>
              </a:rPr>
              <a:t>tag</a:t>
            </a:r>
            <a:r>
              <a:rPr lang="pt-BR" sz="2400" dirty="0" smtClean="0">
                <a:latin typeface="Arial"/>
                <a:cs typeface="Arial"/>
              </a:rPr>
              <a:t> </a:t>
            </a:r>
            <a:r>
              <a:rPr lang="pt-BR" sz="2400" dirty="0" err="1" smtClean="0">
                <a:latin typeface="Arial"/>
                <a:cs typeface="Arial"/>
              </a:rPr>
              <a:t>style</a:t>
            </a:r>
            <a:endParaRPr lang="pt-BR" sz="2400" dirty="0">
              <a:latin typeface="Arial"/>
              <a:cs typeface="Arial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453578" y="1585615"/>
            <a:ext cx="3028458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&lt;</a:t>
            </a:r>
            <a:r>
              <a:rPr lang="pt-BR" altLang="pt-BR" sz="2400" dirty="0" err="1" smtClean="0">
                <a:solidFill>
                  <a:srgbClr val="FF0000"/>
                </a:solidFill>
                <a:latin typeface="Arial"/>
                <a:cs typeface="Arial"/>
              </a:rPr>
              <a:t>style</a:t>
            </a:r>
            <a:r>
              <a:rPr lang="pt-BR" altLang="pt-BR" sz="2400" dirty="0" smtClean="0">
                <a:latin typeface="Arial"/>
                <a:cs typeface="Arial"/>
              </a:rPr>
              <a:t>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</a:t>
            </a:r>
            <a:r>
              <a:rPr lang="pt-BR" altLang="pt-BR" sz="2400" dirty="0" err="1" smtClean="0">
                <a:latin typeface="Arial"/>
                <a:cs typeface="Arial"/>
              </a:rPr>
              <a:t>body</a:t>
            </a:r>
            <a:r>
              <a:rPr lang="pt-BR" altLang="pt-BR" sz="2400" dirty="0" smtClean="0">
                <a:latin typeface="Arial"/>
                <a:cs typeface="Arial"/>
              </a:rPr>
              <a:t>{ color: #</a:t>
            </a:r>
            <a:r>
              <a:rPr lang="pt-BR" altLang="pt-BR" sz="2400" dirty="0" err="1" smtClean="0">
                <a:latin typeface="Arial"/>
                <a:cs typeface="Arial"/>
              </a:rPr>
              <a:t>fff</a:t>
            </a:r>
            <a:r>
              <a:rPr lang="pt-BR" altLang="pt-BR" sz="2400" dirty="0" smtClean="0">
                <a:latin typeface="Arial"/>
                <a:cs typeface="Arial"/>
              </a:rPr>
              <a:t>; }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&lt;/</a:t>
            </a:r>
            <a:r>
              <a:rPr lang="pt-BR" altLang="pt-BR" sz="2400" dirty="0" err="1" smtClean="0">
                <a:solidFill>
                  <a:srgbClr val="FF0000"/>
                </a:solidFill>
                <a:latin typeface="Arial"/>
                <a:cs typeface="Arial"/>
              </a:rPr>
              <a:t>style</a:t>
            </a:r>
            <a:r>
              <a:rPr lang="pt-BR" altLang="pt-BR" sz="2400" dirty="0">
                <a:latin typeface="Arial"/>
                <a:cs typeface="Arial"/>
              </a:rPr>
              <a:t>&gt; 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190001" y="3047554"/>
            <a:ext cx="10756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Para inserir um script(</a:t>
            </a:r>
            <a:r>
              <a:rPr lang="pt-BR" sz="2400" dirty="0" err="1" smtClean="0">
                <a:latin typeface="Arial"/>
                <a:cs typeface="Arial"/>
              </a:rPr>
              <a:t>Javascript</a:t>
            </a:r>
            <a:r>
              <a:rPr lang="pt-BR" sz="2400" dirty="0" smtClean="0">
                <a:latin typeface="Arial"/>
                <a:cs typeface="Arial"/>
              </a:rPr>
              <a:t>) na pagina use a </a:t>
            </a:r>
            <a:r>
              <a:rPr lang="pt-BR" sz="2400" dirty="0" err="1" smtClean="0">
                <a:latin typeface="Arial"/>
                <a:cs typeface="Arial"/>
              </a:rPr>
              <a:t>tag</a:t>
            </a:r>
            <a:r>
              <a:rPr lang="pt-BR" sz="2400" dirty="0" smtClean="0">
                <a:latin typeface="Arial"/>
                <a:cs typeface="Arial"/>
              </a:rPr>
              <a:t> script</a:t>
            </a:r>
            <a:endParaRPr lang="pt-BR" sz="2400" i="1" dirty="0">
              <a:latin typeface="Arial"/>
              <a:cs typeface="Arial"/>
            </a:endParaRPr>
          </a:p>
        </p:txBody>
      </p: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491575" y="3569286"/>
            <a:ext cx="10014088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&lt;</a:t>
            </a:r>
            <a:r>
              <a:rPr lang="pt-BR" altLang="pt-BR" sz="2400" dirty="0" smtClean="0">
                <a:solidFill>
                  <a:srgbClr val="FF0000"/>
                </a:solidFill>
                <a:latin typeface="Arial"/>
                <a:cs typeface="Arial"/>
              </a:rPr>
              <a:t>script  </a:t>
            </a:r>
            <a:r>
              <a:rPr lang="pt-BR" altLang="pt-BR" sz="2400" dirty="0" err="1" smtClean="0">
                <a:latin typeface="Arial"/>
                <a:cs typeface="Arial"/>
              </a:rPr>
              <a:t>type</a:t>
            </a:r>
            <a:r>
              <a:rPr lang="pt-BR" altLang="pt-BR" sz="2400" dirty="0" smtClean="0">
                <a:latin typeface="Arial"/>
                <a:cs typeface="Arial"/>
              </a:rPr>
              <a:t>=</a:t>
            </a:r>
            <a:r>
              <a:rPr lang="pt-BR" altLang="pt-BR" sz="2400" dirty="0" smtClean="0">
                <a:solidFill>
                  <a:srgbClr val="00B050"/>
                </a:solidFill>
                <a:latin typeface="Arial"/>
                <a:cs typeface="Arial"/>
              </a:rPr>
              <a:t>“</a:t>
            </a:r>
            <a:r>
              <a:rPr lang="pt-BR" altLang="pt-BR" sz="2400" dirty="0" err="1" smtClean="0">
                <a:solidFill>
                  <a:srgbClr val="00B050"/>
                </a:solidFill>
                <a:latin typeface="Arial"/>
                <a:cs typeface="Arial"/>
              </a:rPr>
              <a:t>text</a:t>
            </a:r>
            <a:r>
              <a:rPr lang="pt-BR" altLang="pt-BR" sz="2400" dirty="0" smtClean="0">
                <a:solidFill>
                  <a:srgbClr val="00B050"/>
                </a:solidFill>
                <a:latin typeface="Arial"/>
                <a:cs typeface="Arial"/>
              </a:rPr>
              <a:t>/</a:t>
            </a:r>
            <a:r>
              <a:rPr lang="pt-BR" altLang="pt-BR" sz="2400" dirty="0" err="1" smtClean="0">
                <a:solidFill>
                  <a:srgbClr val="00B050"/>
                </a:solidFill>
                <a:latin typeface="Arial"/>
                <a:cs typeface="Arial"/>
              </a:rPr>
              <a:t>javascript</a:t>
            </a:r>
            <a:r>
              <a:rPr lang="pt-BR" altLang="pt-BR" sz="2400" dirty="0" smtClean="0">
                <a:solidFill>
                  <a:srgbClr val="00B050"/>
                </a:solidFill>
                <a:latin typeface="Arial"/>
                <a:cs typeface="Arial"/>
              </a:rPr>
              <a:t>”</a:t>
            </a:r>
            <a:r>
              <a:rPr lang="pt-BR" altLang="pt-BR" sz="2400" dirty="0" smtClean="0">
                <a:latin typeface="Arial"/>
                <a:cs typeface="Arial"/>
              </a:rPr>
              <a:t>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</a:t>
            </a:r>
            <a:r>
              <a:rPr lang="pt-BR" altLang="pt-BR" sz="2400" dirty="0" err="1">
                <a:latin typeface="Arial"/>
                <a:cs typeface="Arial"/>
              </a:rPr>
              <a:t>document.getElementById</a:t>
            </a:r>
            <a:r>
              <a:rPr lang="pt-BR" altLang="pt-BR" sz="2400" dirty="0">
                <a:latin typeface="Arial"/>
                <a:cs typeface="Arial"/>
              </a:rPr>
              <a:t>(</a:t>
            </a:r>
            <a:r>
              <a:rPr lang="pt-BR" altLang="pt-BR" sz="2400" dirty="0">
                <a:solidFill>
                  <a:srgbClr val="00B050"/>
                </a:solidFill>
                <a:latin typeface="Arial"/>
                <a:cs typeface="Arial"/>
              </a:rPr>
              <a:t>"demo"</a:t>
            </a:r>
            <a:r>
              <a:rPr lang="pt-BR" altLang="pt-BR" sz="2400" dirty="0">
                <a:latin typeface="Arial"/>
                <a:cs typeface="Arial"/>
              </a:rPr>
              <a:t>).</a:t>
            </a:r>
            <a:r>
              <a:rPr lang="pt-BR" altLang="pt-BR" sz="2400" dirty="0" err="1">
                <a:latin typeface="Arial"/>
                <a:cs typeface="Arial"/>
              </a:rPr>
              <a:t>innerHTML</a:t>
            </a:r>
            <a:r>
              <a:rPr lang="pt-BR" altLang="pt-BR" sz="2400" dirty="0">
                <a:latin typeface="Arial"/>
                <a:cs typeface="Arial"/>
              </a:rPr>
              <a:t> = </a:t>
            </a:r>
            <a:r>
              <a:rPr lang="pt-BR" altLang="pt-BR" sz="2400" dirty="0">
                <a:solidFill>
                  <a:srgbClr val="00B050"/>
                </a:solidFill>
                <a:latin typeface="Arial"/>
                <a:cs typeface="Arial"/>
              </a:rPr>
              <a:t>"</a:t>
            </a:r>
            <a:r>
              <a:rPr lang="pt-BR" altLang="pt-BR" sz="2400" dirty="0" err="1">
                <a:solidFill>
                  <a:srgbClr val="00B050"/>
                </a:solidFill>
                <a:latin typeface="Arial"/>
                <a:cs typeface="Arial"/>
              </a:rPr>
              <a:t>Hello</a:t>
            </a:r>
            <a:r>
              <a:rPr lang="pt-BR" altLang="pt-BR" sz="2400" dirty="0">
                <a:solidFill>
                  <a:srgbClr val="00B050"/>
                </a:solidFill>
                <a:latin typeface="Arial"/>
                <a:cs typeface="Arial"/>
              </a:rPr>
              <a:t> </a:t>
            </a:r>
            <a:r>
              <a:rPr lang="pt-BR" altLang="pt-BR" sz="2400" dirty="0" err="1">
                <a:solidFill>
                  <a:srgbClr val="00B050"/>
                </a:solidFill>
                <a:latin typeface="Arial"/>
                <a:cs typeface="Arial"/>
              </a:rPr>
              <a:t>JavaScript</a:t>
            </a:r>
            <a:r>
              <a:rPr lang="pt-BR" altLang="pt-BR" sz="2400" dirty="0" smtClean="0">
                <a:solidFill>
                  <a:srgbClr val="00B050"/>
                </a:solidFill>
                <a:latin typeface="Arial"/>
                <a:cs typeface="Arial"/>
              </a:rPr>
              <a:t>!"</a:t>
            </a:r>
            <a:r>
              <a:rPr lang="pt-BR" altLang="pt-BR" sz="2400" dirty="0" smtClean="0">
                <a:latin typeface="Arial"/>
                <a:cs typeface="Arial"/>
              </a:rPr>
              <a:t>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&lt;/</a:t>
            </a:r>
            <a:r>
              <a:rPr lang="pt-BR" altLang="pt-BR" sz="2400" dirty="0" smtClean="0">
                <a:solidFill>
                  <a:srgbClr val="FF0000"/>
                </a:solidFill>
                <a:latin typeface="Arial"/>
                <a:cs typeface="Arial"/>
              </a:rPr>
              <a:t>script </a:t>
            </a:r>
            <a:r>
              <a:rPr lang="pt-BR" altLang="pt-BR" sz="2400" dirty="0" smtClean="0">
                <a:latin typeface="Arial"/>
                <a:cs typeface="Arial"/>
              </a:rPr>
              <a:t>&gt; </a:t>
            </a:r>
            <a:endParaRPr lang="pt-BR" altLang="pt-BR" sz="2400" dirty="0">
              <a:latin typeface="Arial"/>
              <a:cs typeface="Arial"/>
            </a:endParaRPr>
          </a:p>
        </p:txBody>
      </p:sp>
      <p:sp>
        <p:nvSpPr>
          <p:cNvPr id="13" name="Rectangle 1"/>
          <p:cNvSpPr>
            <a:spLocks noChangeArrowheads="1"/>
          </p:cNvSpPr>
          <p:nvPr/>
        </p:nvSpPr>
        <p:spPr bwMode="auto">
          <a:xfrm>
            <a:off x="428212" y="5413653"/>
            <a:ext cx="7571303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&lt;</a:t>
            </a:r>
            <a:r>
              <a:rPr lang="pt-BR" altLang="pt-BR" sz="2400" dirty="0" smtClean="0">
                <a:solidFill>
                  <a:srgbClr val="FF0000"/>
                </a:solidFill>
                <a:latin typeface="Arial"/>
                <a:cs typeface="Arial"/>
              </a:rPr>
              <a:t>script  </a:t>
            </a:r>
            <a:r>
              <a:rPr lang="pt-BR" altLang="pt-BR" sz="2400" dirty="0" err="1" smtClean="0">
                <a:latin typeface="Arial"/>
                <a:cs typeface="Arial"/>
              </a:rPr>
              <a:t>src</a:t>
            </a:r>
            <a:r>
              <a:rPr lang="pt-BR" altLang="pt-BR" sz="2400" dirty="0" smtClean="0">
                <a:latin typeface="Arial"/>
                <a:cs typeface="Arial"/>
              </a:rPr>
              <a:t>=</a:t>
            </a:r>
            <a:r>
              <a:rPr lang="pt-BR" altLang="pt-BR" sz="2400" dirty="0" smtClean="0">
                <a:solidFill>
                  <a:srgbClr val="00B050"/>
                </a:solidFill>
                <a:latin typeface="Arial"/>
                <a:cs typeface="Arial"/>
              </a:rPr>
              <a:t>“script.js”</a:t>
            </a:r>
            <a:r>
              <a:rPr lang="pt-BR" altLang="pt-BR" sz="2400" dirty="0" smtClean="0">
                <a:latin typeface="Arial"/>
                <a:cs typeface="Arial"/>
              </a:rPr>
              <a:t> </a:t>
            </a:r>
            <a:r>
              <a:rPr lang="pt-BR" altLang="pt-BR" sz="2400" dirty="0" err="1" smtClean="0">
                <a:latin typeface="Arial"/>
                <a:cs typeface="Arial"/>
              </a:rPr>
              <a:t>type</a:t>
            </a:r>
            <a:r>
              <a:rPr lang="pt-BR" altLang="pt-BR" sz="2400" dirty="0" smtClean="0">
                <a:latin typeface="Arial"/>
                <a:cs typeface="Arial"/>
              </a:rPr>
              <a:t>=</a:t>
            </a:r>
            <a:r>
              <a:rPr lang="pt-BR" altLang="pt-BR" sz="2400" dirty="0" smtClean="0">
                <a:solidFill>
                  <a:srgbClr val="00B050"/>
                </a:solidFill>
                <a:latin typeface="Arial"/>
                <a:cs typeface="Arial"/>
              </a:rPr>
              <a:t>“</a:t>
            </a:r>
            <a:r>
              <a:rPr lang="pt-BR" altLang="pt-BR" sz="2400" dirty="0" err="1" smtClean="0">
                <a:solidFill>
                  <a:srgbClr val="00B050"/>
                </a:solidFill>
                <a:latin typeface="Arial"/>
                <a:cs typeface="Arial"/>
              </a:rPr>
              <a:t>text</a:t>
            </a:r>
            <a:r>
              <a:rPr lang="pt-BR" altLang="pt-BR" sz="2400" dirty="0" smtClean="0">
                <a:solidFill>
                  <a:srgbClr val="00B050"/>
                </a:solidFill>
                <a:latin typeface="Arial"/>
                <a:cs typeface="Arial"/>
              </a:rPr>
              <a:t>/</a:t>
            </a:r>
            <a:r>
              <a:rPr lang="pt-BR" altLang="pt-BR" sz="2400" dirty="0" err="1" smtClean="0">
                <a:solidFill>
                  <a:srgbClr val="00B050"/>
                </a:solidFill>
                <a:latin typeface="Arial"/>
                <a:cs typeface="Arial"/>
              </a:rPr>
              <a:t>javascript</a:t>
            </a:r>
            <a:r>
              <a:rPr lang="pt-BR" altLang="pt-BR" sz="2400" dirty="0" smtClean="0">
                <a:solidFill>
                  <a:srgbClr val="00B050"/>
                </a:solidFill>
                <a:latin typeface="Arial"/>
                <a:cs typeface="Arial"/>
              </a:rPr>
              <a:t>”</a:t>
            </a:r>
            <a:r>
              <a:rPr lang="pt-BR" altLang="pt-BR" sz="2400" dirty="0" smtClean="0">
                <a:latin typeface="Arial"/>
                <a:cs typeface="Arial"/>
              </a:rPr>
              <a:t>&gt;&lt;/</a:t>
            </a:r>
            <a:r>
              <a:rPr lang="pt-BR" altLang="pt-BR" sz="2400" dirty="0" smtClean="0">
                <a:solidFill>
                  <a:srgbClr val="FF0000"/>
                </a:solidFill>
                <a:latin typeface="Arial"/>
                <a:cs typeface="Arial"/>
              </a:rPr>
              <a:t>script </a:t>
            </a:r>
            <a:r>
              <a:rPr lang="pt-BR" altLang="pt-BR" sz="2400" dirty="0" smtClean="0">
                <a:latin typeface="Arial"/>
                <a:cs typeface="Arial"/>
              </a:rPr>
              <a:t>&gt; </a:t>
            </a:r>
            <a:endParaRPr lang="pt-BR" altLang="pt-BR" sz="2400" dirty="0">
              <a:latin typeface="Arial"/>
              <a:cs typeface="Arial"/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548640" y="4817268"/>
            <a:ext cx="10756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i="1" dirty="0" smtClean="0">
                <a:latin typeface="Arial"/>
                <a:cs typeface="Arial"/>
              </a:rPr>
              <a:t>ou</a:t>
            </a:r>
            <a:endParaRPr lang="pt-BR" sz="2400" i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4239268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37593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Modelos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HTML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74508" y="1139340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O HTML basicamente é dividido em dois tipos de elementos que englobam tudo: elementos de linha e de bloco</a:t>
            </a:r>
            <a:endParaRPr lang="pt-BR" sz="2400" dirty="0">
              <a:latin typeface="Arial"/>
              <a:cs typeface="Arial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174508" y="2145029"/>
            <a:ext cx="10756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solidFill>
                  <a:srgbClr val="0070C0"/>
                </a:solidFill>
                <a:latin typeface="Arial"/>
                <a:cs typeface="Arial"/>
              </a:rPr>
              <a:t>Linha</a:t>
            </a:r>
            <a:r>
              <a:rPr lang="pt-BR" sz="2400" dirty="0" smtClean="0">
                <a:latin typeface="Arial"/>
                <a:cs typeface="Arial"/>
              </a:rPr>
              <a:t> – Na maior parte usados para marcar texto </a:t>
            </a:r>
            <a:r>
              <a:rPr lang="pt-BR" sz="2400" dirty="0" err="1" smtClean="0">
                <a:latin typeface="Arial"/>
                <a:cs typeface="Arial"/>
              </a:rPr>
              <a:t>ex</a:t>
            </a:r>
            <a:r>
              <a:rPr lang="pt-BR" sz="2400" dirty="0" smtClean="0">
                <a:latin typeface="Arial"/>
                <a:cs typeface="Arial"/>
              </a:rPr>
              <a:t>: </a:t>
            </a:r>
            <a:r>
              <a:rPr lang="pt-BR" sz="2400" dirty="0" err="1" smtClean="0">
                <a:latin typeface="Arial"/>
                <a:cs typeface="Arial"/>
              </a:rPr>
              <a:t>a,strong</a:t>
            </a:r>
            <a:r>
              <a:rPr lang="pt-BR" sz="2400" dirty="0" smtClean="0">
                <a:latin typeface="Arial"/>
                <a:cs typeface="Arial"/>
              </a:rPr>
              <a:t>, em, </a:t>
            </a:r>
            <a:r>
              <a:rPr lang="pt-BR" sz="2400" dirty="0" err="1" smtClean="0">
                <a:latin typeface="Arial"/>
                <a:cs typeface="Arial"/>
              </a:rPr>
              <a:t>img</a:t>
            </a:r>
            <a:r>
              <a:rPr lang="pt-BR" sz="2400" dirty="0" smtClean="0">
                <a:latin typeface="Arial"/>
                <a:cs typeface="Arial"/>
              </a:rPr>
              <a:t>, input, </a:t>
            </a:r>
            <a:r>
              <a:rPr lang="pt-BR" sz="2400" dirty="0" err="1" smtClean="0">
                <a:latin typeface="Arial"/>
                <a:cs typeface="Arial"/>
              </a:rPr>
              <a:t>span</a:t>
            </a:r>
            <a:r>
              <a:rPr lang="pt-BR" sz="2400" dirty="0" smtClean="0">
                <a:latin typeface="Arial"/>
                <a:cs typeface="Arial"/>
              </a:rPr>
              <a:t> 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solidFill>
                  <a:srgbClr val="0070C0"/>
                </a:solidFill>
                <a:latin typeface="Arial"/>
                <a:cs typeface="Arial"/>
              </a:rPr>
              <a:t>Blocos</a:t>
            </a:r>
            <a:r>
              <a:rPr lang="pt-BR" sz="2400" dirty="0" smtClean="0">
                <a:latin typeface="Arial"/>
                <a:cs typeface="Arial"/>
              </a:rPr>
              <a:t> – são como caixas, que dividem o conteúdo nas seções do layout </a:t>
            </a:r>
            <a:r>
              <a:rPr lang="pt-BR" sz="2400" dirty="0" err="1" smtClean="0">
                <a:latin typeface="Arial"/>
                <a:cs typeface="Arial"/>
              </a:rPr>
              <a:t>ex</a:t>
            </a:r>
            <a:r>
              <a:rPr lang="pt-BR" sz="2400" dirty="0" smtClean="0">
                <a:latin typeface="Arial"/>
                <a:cs typeface="Arial"/>
              </a:rPr>
              <a:t>: </a:t>
            </a:r>
            <a:r>
              <a:rPr lang="pt-BR" sz="2400" dirty="0" err="1" smtClean="0">
                <a:latin typeface="Arial"/>
                <a:cs typeface="Arial"/>
              </a:rPr>
              <a:t>section</a:t>
            </a:r>
            <a:r>
              <a:rPr lang="pt-BR" sz="2400" dirty="0" smtClean="0">
                <a:latin typeface="Arial"/>
                <a:cs typeface="Arial"/>
              </a:rPr>
              <a:t>, </a:t>
            </a:r>
            <a:r>
              <a:rPr lang="pt-BR" sz="2400" dirty="0" err="1" smtClean="0">
                <a:latin typeface="Arial"/>
                <a:cs typeface="Arial"/>
              </a:rPr>
              <a:t>div</a:t>
            </a:r>
            <a:r>
              <a:rPr lang="pt-BR" sz="2400" dirty="0" smtClean="0">
                <a:latin typeface="Arial"/>
                <a:cs typeface="Arial"/>
              </a:rPr>
              <a:t>, header</a:t>
            </a:r>
            <a:endParaRPr lang="pt-BR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452222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37593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Modelos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HTML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74508" y="1826509"/>
            <a:ext cx="1075666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pt-BR" sz="2000" dirty="0" smtClean="0">
                <a:latin typeface="Arial"/>
                <a:cs typeface="Arial"/>
              </a:rPr>
              <a:t>Os </a:t>
            </a:r>
            <a:r>
              <a:rPr lang="pt-BR" sz="2000" dirty="0">
                <a:latin typeface="Arial"/>
                <a:cs typeface="Arial"/>
              </a:rPr>
              <a:t>elementos de linha </a:t>
            </a:r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podem</a:t>
            </a:r>
            <a:r>
              <a:rPr lang="pt-BR" sz="2000" dirty="0">
                <a:latin typeface="Arial"/>
                <a:cs typeface="Arial"/>
              </a:rPr>
              <a:t> </a:t>
            </a:r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conter</a:t>
            </a:r>
            <a:r>
              <a:rPr lang="pt-BR" sz="2000" dirty="0">
                <a:latin typeface="Arial"/>
                <a:cs typeface="Arial"/>
              </a:rPr>
              <a:t> outros elementos de linha, dependendo da categoria que ele se encontra. Por exemplo: o elemento </a:t>
            </a:r>
            <a:r>
              <a:rPr lang="pt-BR" sz="2000" b="1" dirty="0" smtClean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lang="pt-BR" sz="2000" dirty="0" smtClean="0">
                <a:latin typeface="Arial"/>
                <a:cs typeface="Arial"/>
              </a:rPr>
              <a:t> </a:t>
            </a:r>
            <a:r>
              <a:rPr lang="pt-BR" sz="2000" dirty="0">
                <a:latin typeface="Arial"/>
                <a:cs typeface="Arial"/>
              </a:rPr>
              <a:t>não pode conter o elemento </a:t>
            </a:r>
            <a:r>
              <a:rPr lang="pt-BR" sz="2000" dirty="0" err="1">
                <a:solidFill>
                  <a:srgbClr val="FF0000"/>
                </a:solidFill>
                <a:latin typeface="Arial"/>
                <a:cs typeface="Arial"/>
              </a:rPr>
              <a:t>label</a:t>
            </a:r>
            <a:r>
              <a:rPr lang="pt-BR" sz="2000" dirty="0" smtClean="0">
                <a:latin typeface="Arial"/>
                <a:cs typeface="Arial"/>
              </a:rPr>
              <a:t>.</a:t>
            </a:r>
            <a:endParaRPr lang="pt-BR" sz="2000" dirty="0">
              <a:latin typeface="Arial"/>
              <a:cs typeface="Arial"/>
            </a:endParaRPr>
          </a:p>
          <a:p>
            <a:pPr lvl="1"/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&lt;</a:t>
            </a:r>
            <a:r>
              <a:rPr lang="pt-BR" sz="2000" dirty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&gt;</a:t>
            </a:r>
          </a:p>
          <a:p>
            <a:pPr lvl="1"/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  &lt;</a:t>
            </a:r>
            <a:r>
              <a:rPr lang="pt-BR" sz="2000" dirty="0" err="1">
                <a:solidFill>
                  <a:srgbClr val="FF0000"/>
                </a:solidFill>
                <a:latin typeface="Arial"/>
                <a:cs typeface="Arial"/>
              </a:rPr>
              <a:t>label</a:t>
            </a:r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&gt;conteúdo&lt;/</a:t>
            </a:r>
            <a:r>
              <a:rPr lang="pt-BR" sz="2000" dirty="0" err="1">
                <a:solidFill>
                  <a:srgbClr val="FF0000"/>
                </a:solidFill>
                <a:latin typeface="Arial"/>
                <a:cs typeface="Arial"/>
              </a:rPr>
              <a:t>label</a:t>
            </a:r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&gt;</a:t>
            </a:r>
          </a:p>
          <a:p>
            <a:pPr lvl="1"/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&lt;/</a:t>
            </a:r>
            <a:r>
              <a:rPr lang="pt-BR" sz="2000" dirty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&gt;</a:t>
            </a:r>
          </a:p>
          <a:p>
            <a:pPr marL="342900" indent="-342900">
              <a:buFontTx/>
              <a:buChar char="-"/>
            </a:pPr>
            <a:r>
              <a:rPr lang="pt-BR" sz="2000" dirty="0" smtClean="0">
                <a:latin typeface="Arial"/>
                <a:cs typeface="Arial"/>
              </a:rPr>
              <a:t>Os </a:t>
            </a:r>
            <a:r>
              <a:rPr lang="pt-BR" sz="2000" dirty="0">
                <a:latin typeface="Arial"/>
                <a:cs typeface="Arial"/>
              </a:rPr>
              <a:t>elementos de linha </a:t>
            </a:r>
            <a:r>
              <a:rPr lang="pt-BR" sz="2000" dirty="0">
                <a:solidFill>
                  <a:srgbClr val="FF0000"/>
                </a:solidFill>
                <a:latin typeface="Arial"/>
                <a:cs typeface="Arial"/>
              </a:rPr>
              <a:t>nunca</a:t>
            </a:r>
            <a:r>
              <a:rPr lang="pt-BR" sz="2000" dirty="0">
                <a:latin typeface="Arial"/>
                <a:cs typeface="Arial"/>
              </a:rPr>
              <a:t> podem conter elementos de bloco</a:t>
            </a:r>
            <a:r>
              <a:rPr lang="pt-BR" sz="2000" dirty="0" smtClean="0">
                <a:latin typeface="Arial"/>
                <a:cs typeface="Arial"/>
              </a:rPr>
              <a:t>.</a:t>
            </a:r>
          </a:p>
          <a:p>
            <a:pPr lvl="1"/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&lt;</a:t>
            </a:r>
            <a:r>
              <a:rPr lang="pt-BR" sz="2000" dirty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&gt;</a:t>
            </a:r>
          </a:p>
          <a:p>
            <a:pPr lvl="1"/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  </a:t>
            </a:r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&lt;</a:t>
            </a:r>
            <a:r>
              <a:rPr lang="pt-BR" sz="2000" dirty="0" err="1" smtClean="0">
                <a:solidFill>
                  <a:srgbClr val="FF0000"/>
                </a:solidFill>
                <a:latin typeface="Arial"/>
                <a:cs typeface="Arial"/>
              </a:rPr>
              <a:t>div</a:t>
            </a:r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&gt;conteúdo&lt;/</a:t>
            </a:r>
            <a:r>
              <a:rPr lang="pt-BR" sz="2000" dirty="0" err="1" smtClean="0">
                <a:solidFill>
                  <a:srgbClr val="FF0000"/>
                </a:solidFill>
                <a:latin typeface="Arial"/>
                <a:cs typeface="Arial"/>
              </a:rPr>
              <a:t>div</a:t>
            </a:r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&gt;</a:t>
            </a:r>
            <a:endParaRPr lang="pt-BR" sz="2000" dirty="0">
              <a:solidFill>
                <a:srgbClr val="0070C0"/>
              </a:solidFill>
              <a:latin typeface="Arial"/>
              <a:cs typeface="Arial"/>
            </a:endParaRPr>
          </a:p>
          <a:p>
            <a:pPr lvl="1"/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&lt;/</a:t>
            </a:r>
            <a:r>
              <a:rPr lang="pt-BR" sz="2000" dirty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&gt;</a:t>
            </a:r>
          </a:p>
          <a:p>
            <a:pPr marL="342900" indent="-342900">
              <a:buFontTx/>
              <a:buChar char="-"/>
            </a:pPr>
            <a:r>
              <a:rPr lang="pt-BR" sz="2000" dirty="0" smtClean="0">
                <a:latin typeface="Arial"/>
                <a:cs typeface="Arial"/>
              </a:rPr>
              <a:t>Elementos </a:t>
            </a:r>
            <a:r>
              <a:rPr lang="pt-BR" sz="2000" dirty="0">
                <a:latin typeface="Arial"/>
                <a:cs typeface="Arial"/>
              </a:rPr>
              <a:t>de bloco </a:t>
            </a:r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sempre</a:t>
            </a:r>
            <a:r>
              <a:rPr lang="pt-BR" sz="2000" dirty="0">
                <a:latin typeface="Arial"/>
                <a:cs typeface="Arial"/>
              </a:rPr>
              <a:t> podem conter elementos de linha</a:t>
            </a:r>
            <a:r>
              <a:rPr lang="pt-BR" sz="2000" dirty="0" smtClean="0">
                <a:latin typeface="Arial"/>
                <a:cs typeface="Arial"/>
              </a:rPr>
              <a:t>.</a:t>
            </a:r>
          </a:p>
          <a:p>
            <a:pPr lvl="1"/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&lt;</a:t>
            </a:r>
            <a:r>
              <a:rPr lang="pt-BR" sz="2000" dirty="0" err="1" smtClean="0">
                <a:solidFill>
                  <a:srgbClr val="FF0000"/>
                </a:solidFill>
                <a:latin typeface="Arial"/>
                <a:cs typeface="Arial"/>
              </a:rPr>
              <a:t>div</a:t>
            </a:r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&gt; &lt;</a:t>
            </a:r>
            <a:r>
              <a:rPr lang="pt-BR" sz="2000" dirty="0" smtClean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&gt;conteúdo&lt;/</a:t>
            </a:r>
            <a:r>
              <a:rPr lang="pt-BR" sz="2000" dirty="0" smtClean="0">
                <a:solidFill>
                  <a:srgbClr val="FF0000"/>
                </a:solidFill>
                <a:latin typeface="Arial"/>
                <a:cs typeface="Arial"/>
              </a:rPr>
              <a:t>a</a:t>
            </a:r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&gt; &lt;/</a:t>
            </a:r>
            <a:r>
              <a:rPr lang="pt-BR" sz="2000" dirty="0" err="1" smtClean="0">
                <a:solidFill>
                  <a:srgbClr val="FF0000"/>
                </a:solidFill>
                <a:latin typeface="Arial"/>
                <a:cs typeface="Arial"/>
              </a:rPr>
              <a:t>div</a:t>
            </a:r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&gt;</a:t>
            </a:r>
            <a:endParaRPr lang="pt-BR" sz="2000" dirty="0">
              <a:solidFill>
                <a:srgbClr val="0070C0"/>
              </a:solidFill>
              <a:latin typeface="Arial"/>
              <a:cs typeface="Arial"/>
            </a:endParaRPr>
          </a:p>
          <a:p>
            <a:pPr marL="342900" indent="-342900">
              <a:buFontTx/>
              <a:buChar char="-"/>
            </a:pPr>
            <a:r>
              <a:rPr lang="pt-BR" sz="2000" dirty="0" smtClean="0">
                <a:latin typeface="Arial"/>
                <a:cs typeface="Arial"/>
              </a:rPr>
              <a:t>Elementos </a:t>
            </a:r>
            <a:r>
              <a:rPr lang="pt-BR" sz="2000" dirty="0">
                <a:latin typeface="Arial"/>
                <a:cs typeface="Arial"/>
              </a:rPr>
              <a:t>de bloco </a:t>
            </a:r>
            <a:r>
              <a:rPr lang="pt-BR" sz="2000" dirty="0">
                <a:solidFill>
                  <a:srgbClr val="0070C0"/>
                </a:solidFill>
                <a:latin typeface="Arial"/>
                <a:cs typeface="Arial"/>
              </a:rPr>
              <a:t>podem conter </a:t>
            </a:r>
            <a:r>
              <a:rPr lang="pt-BR" sz="2000" dirty="0">
                <a:latin typeface="Arial"/>
                <a:cs typeface="Arial"/>
              </a:rPr>
              <a:t>elementos de bloco, dependendo da categoria que ele se encontra. Por exemplo, um parágrafo não pode conter um DIV. Mas o contrário é possível</a:t>
            </a:r>
            <a:r>
              <a:rPr lang="pt-BR" sz="2000" dirty="0" smtClean="0">
                <a:latin typeface="Arial"/>
                <a:cs typeface="Arial"/>
              </a:rPr>
              <a:t>.</a:t>
            </a:r>
          </a:p>
          <a:p>
            <a:pPr lvl="1"/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&lt;</a:t>
            </a:r>
            <a:r>
              <a:rPr lang="pt-BR" sz="2000" dirty="0" err="1" smtClean="0">
                <a:solidFill>
                  <a:srgbClr val="FF0000"/>
                </a:solidFill>
                <a:latin typeface="Arial"/>
                <a:cs typeface="Arial"/>
              </a:rPr>
              <a:t>div</a:t>
            </a:r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&gt; &lt;</a:t>
            </a:r>
            <a:r>
              <a:rPr lang="pt-BR" sz="2000" dirty="0" smtClean="0">
                <a:solidFill>
                  <a:srgbClr val="FF0000"/>
                </a:solidFill>
                <a:latin typeface="Arial"/>
                <a:cs typeface="Arial"/>
              </a:rPr>
              <a:t>p</a:t>
            </a:r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&gt;conteúdo&lt;/</a:t>
            </a:r>
            <a:r>
              <a:rPr lang="pt-BR" sz="2000" dirty="0" smtClean="0">
                <a:solidFill>
                  <a:srgbClr val="FF0000"/>
                </a:solidFill>
                <a:latin typeface="Arial"/>
                <a:cs typeface="Arial"/>
              </a:rPr>
              <a:t>p</a:t>
            </a:r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&gt; &lt;/</a:t>
            </a:r>
            <a:r>
              <a:rPr lang="pt-BR" sz="2000" dirty="0" err="1" smtClean="0">
                <a:solidFill>
                  <a:srgbClr val="FF0000"/>
                </a:solidFill>
                <a:latin typeface="Arial"/>
                <a:cs typeface="Arial"/>
              </a:rPr>
              <a:t>div</a:t>
            </a:r>
            <a:r>
              <a:rPr lang="pt-BR" sz="2000" dirty="0" smtClean="0">
                <a:solidFill>
                  <a:srgbClr val="0070C0"/>
                </a:solidFill>
                <a:latin typeface="Arial"/>
                <a:cs typeface="Arial"/>
              </a:rPr>
              <a:t>&gt;</a:t>
            </a:r>
            <a:endParaRPr lang="pt-BR" sz="2000" dirty="0">
              <a:solidFill>
                <a:srgbClr val="0070C0"/>
              </a:solidFill>
              <a:latin typeface="Arial"/>
              <a:cs typeface="Arial"/>
            </a:endParaRPr>
          </a:p>
          <a:p>
            <a:pPr marL="342900" indent="-342900">
              <a:buFontTx/>
              <a:buChar char="-"/>
            </a:pPr>
            <a:endParaRPr lang="pt-BR" sz="2000" dirty="0">
              <a:latin typeface="Arial"/>
              <a:cs typeface="Arial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74508" y="1114193"/>
            <a:ext cx="63305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400" dirty="0">
                <a:latin typeface="Arial"/>
                <a:cs typeface="Arial"/>
              </a:rPr>
              <a:t>Regras para uma boa escrita dos elementos:</a:t>
            </a:r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118" y="4750130"/>
            <a:ext cx="619198" cy="619198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118" y="5923807"/>
            <a:ext cx="619198" cy="619198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319" y="2529443"/>
            <a:ext cx="895597" cy="895597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071" y="3729207"/>
            <a:ext cx="895597" cy="89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3068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64011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Categorias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dos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elementos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HTML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74508" y="1316074"/>
            <a:ext cx="9667070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400" dirty="0" smtClean="0">
                <a:latin typeface="Arial"/>
                <a:cs typeface="Arial"/>
              </a:rPr>
              <a:t>Os elementos podem ou não fazer parte de um grupo com </a:t>
            </a:r>
          </a:p>
          <a:p>
            <a:r>
              <a:rPr lang="pt-BR" sz="2400" dirty="0" smtClean="0">
                <a:latin typeface="Arial"/>
                <a:cs typeface="Arial"/>
              </a:rPr>
              <a:t>características similares. Atualmente estão divididos em 7 categorias:</a:t>
            </a:r>
          </a:p>
          <a:p>
            <a:endParaRPr lang="pt-BR" sz="2400" dirty="0">
              <a:latin typeface="Arial"/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/>
                <a:cs typeface="Arial"/>
              </a:rPr>
              <a:t>Metadata </a:t>
            </a:r>
            <a:r>
              <a:rPr lang="en-US" sz="2400" dirty="0" smtClean="0">
                <a:latin typeface="Arial"/>
                <a:cs typeface="Arial"/>
              </a:rPr>
              <a:t>content(link, script, title, style…)</a:t>
            </a:r>
            <a:endParaRPr lang="en-US" sz="2400" dirty="0">
              <a:latin typeface="Arial"/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/>
                <a:cs typeface="Arial"/>
              </a:rPr>
              <a:t>Flow content(a, aside, button, </a:t>
            </a:r>
            <a:r>
              <a:rPr lang="en-US" sz="2400" dirty="0" err="1" smtClean="0">
                <a:latin typeface="Arial"/>
                <a:cs typeface="Arial"/>
              </a:rPr>
              <a:t>em</a:t>
            </a:r>
            <a:r>
              <a:rPr lang="en-US" sz="2400" dirty="0" smtClean="0">
                <a:latin typeface="Arial"/>
                <a:cs typeface="Arial"/>
              </a:rPr>
              <a:t> …)</a:t>
            </a:r>
            <a:endParaRPr lang="en-US" sz="2400" dirty="0">
              <a:latin typeface="Arial"/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/>
                <a:cs typeface="Arial"/>
              </a:rPr>
              <a:t>Sectioning content (section, </a:t>
            </a:r>
            <a:r>
              <a:rPr lang="en-US" sz="2400" dirty="0" err="1" smtClean="0">
                <a:latin typeface="Arial"/>
                <a:cs typeface="Arial"/>
              </a:rPr>
              <a:t>nav</a:t>
            </a:r>
            <a:r>
              <a:rPr lang="en-US" sz="2400" dirty="0" smtClean="0">
                <a:latin typeface="Arial"/>
                <a:cs typeface="Arial"/>
              </a:rPr>
              <a:t>, article…)</a:t>
            </a:r>
            <a:endParaRPr lang="en-US" sz="2400" dirty="0">
              <a:latin typeface="Arial"/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/>
                <a:cs typeface="Arial"/>
              </a:rPr>
              <a:t>Heading content (</a:t>
            </a:r>
            <a:r>
              <a:rPr lang="en-US" sz="2400" dirty="0" err="1" smtClean="0">
                <a:latin typeface="Arial"/>
                <a:cs typeface="Arial"/>
              </a:rPr>
              <a:t>hgroup</a:t>
            </a:r>
            <a:r>
              <a:rPr lang="en-US" sz="2400" dirty="0" smtClean="0">
                <a:latin typeface="Arial"/>
                <a:cs typeface="Arial"/>
              </a:rPr>
              <a:t>, h1, h2 …)</a:t>
            </a:r>
            <a:endParaRPr lang="en-US" sz="2400" dirty="0">
              <a:latin typeface="Arial"/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/>
                <a:cs typeface="Arial"/>
              </a:rPr>
              <a:t>Phrasing content (a, label, input …)</a:t>
            </a:r>
            <a:endParaRPr lang="en-US" sz="2400" dirty="0">
              <a:latin typeface="Arial"/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/>
                <a:cs typeface="Arial"/>
              </a:rPr>
              <a:t>Embedded content (audio, canvas, </a:t>
            </a:r>
            <a:r>
              <a:rPr lang="en-US" sz="2400" dirty="0" err="1" smtClean="0">
                <a:latin typeface="Arial"/>
                <a:cs typeface="Arial"/>
              </a:rPr>
              <a:t>svg</a:t>
            </a:r>
            <a:r>
              <a:rPr lang="en-US" sz="2400" dirty="0" smtClean="0">
                <a:latin typeface="Arial"/>
                <a:cs typeface="Arial"/>
              </a:rPr>
              <a:t>…)</a:t>
            </a:r>
            <a:endParaRPr lang="en-US" sz="2400" dirty="0">
              <a:latin typeface="Arial"/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/>
                <a:cs typeface="Arial"/>
              </a:rPr>
              <a:t>Interactive content (a, button, details…)</a:t>
            </a:r>
            <a:endParaRPr lang="pt-BR" sz="2400" dirty="0">
              <a:latin typeface="Arial"/>
              <a:cs typeface="Arial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261" y="2695698"/>
            <a:ext cx="4784904" cy="258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9953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743" y="213756"/>
            <a:ext cx="100584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81104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20072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Exemplo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74508" y="1410111"/>
            <a:ext cx="10756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latin typeface="Arial"/>
                <a:cs typeface="Arial"/>
              </a:rPr>
              <a:t>Hello</a:t>
            </a:r>
            <a:r>
              <a:rPr lang="pt-BR" sz="2400" dirty="0" smtClean="0">
                <a:latin typeface="Arial"/>
                <a:cs typeface="Arial"/>
              </a:rPr>
              <a:t> </a:t>
            </a:r>
            <a:r>
              <a:rPr lang="pt-BR" sz="2400" dirty="0" err="1" smtClean="0">
                <a:latin typeface="Arial"/>
                <a:cs typeface="Arial"/>
              </a:rPr>
              <a:t>word</a:t>
            </a:r>
            <a:endParaRPr lang="pt-BR" sz="2400" dirty="0">
              <a:latin typeface="Arial"/>
              <a:cs typeface="Arial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40489" y="2061613"/>
            <a:ext cx="8574783" cy="415498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&lt;</a:t>
            </a:r>
            <a:r>
              <a:rPr lang="pt-BR" altLang="pt-BR" sz="2400" dirty="0">
                <a:solidFill>
                  <a:srgbClr val="00B050"/>
                </a:solidFill>
                <a:latin typeface="Arial"/>
                <a:cs typeface="Arial"/>
              </a:rPr>
              <a:t>!DOCTYPE </a:t>
            </a:r>
            <a:r>
              <a:rPr lang="pt-BR" altLang="pt-BR" sz="2400" dirty="0" smtClean="0">
                <a:solidFill>
                  <a:srgbClr val="00B050"/>
                </a:solidFill>
                <a:latin typeface="Arial"/>
                <a:cs typeface="Arial"/>
              </a:rPr>
              <a:t>HTML</a:t>
            </a:r>
            <a:r>
              <a:rPr lang="pt-BR" altLang="pt-BR" sz="2400" dirty="0" smtClean="0">
                <a:latin typeface="Arial"/>
                <a:cs typeface="Arial"/>
              </a:rPr>
              <a:t>&gt; </a:t>
            </a:r>
            <a:endParaRPr lang="pt-BR" altLang="pt-BR" sz="2400" dirty="0">
              <a:latin typeface="Arial"/>
              <a:cs typeface="Arial"/>
            </a:endParaRP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&lt;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html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 smtClean="0">
                <a:latin typeface="Arial"/>
                <a:cs typeface="Arial"/>
              </a:rPr>
              <a:t>lang</a:t>
            </a:r>
            <a:r>
              <a:rPr lang="pt-BR" altLang="pt-BR" sz="2400" dirty="0" smtClean="0">
                <a:latin typeface="Arial"/>
                <a:cs typeface="Arial"/>
              </a:rPr>
              <a:t>=“</a:t>
            </a:r>
            <a:r>
              <a:rPr lang="pt-BR" altLang="pt-BR" sz="2400" dirty="0" err="1" smtClean="0">
                <a:solidFill>
                  <a:srgbClr val="F97407"/>
                </a:solidFill>
                <a:latin typeface="Arial"/>
                <a:cs typeface="Arial"/>
              </a:rPr>
              <a:t>pt-br</a:t>
            </a:r>
            <a:r>
              <a:rPr lang="pt-BR" altLang="pt-BR" sz="2400" dirty="0" smtClean="0">
                <a:latin typeface="Arial"/>
                <a:cs typeface="Arial"/>
              </a:rPr>
              <a:t>”&gt;</a:t>
            </a:r>
            <a:endParaRPr lang="pt-BR" altLang="pt-BR" sz="2400" dirty="0">
              <a:latin typeface="Arial"/>
              <a:cs typeface="Arial"/>
            </a:endParaRP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</a:t>
            </a:r>
            <a:r>
              <a:rPr lang="pt-BR" altLang="pt-BR" sz="2400" dirty="0" smtClean="0">
                <a:latin typeface="Arial"/>
                <a:cs typeface="Arial"/>
              </a:rPr>
              <a:t>&lt;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head</a:t>
            </a:r>
            <a:r>
              <a:rPr lang="pt-BR" altLang="pt-BR" sz="2400" dirty="0" smtClean="0">
                <a:latin typeface="Arial"/>
                <a:cs typeface="Arial"/>
              </a:rPr>
              <a:t>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	&lt;</a:t>
            </a:r>
            <a:r>
              <a:rPr lang="pt-BR" altLang="pt-BR" sz="2400" dirty="0">
                <a:solidFill>
                  <a:srgbClr val="FF0000"/>
                </a:solidFill>
                <a:latin typeface="Arial"/>
                <a:cs typeface="Arial"/>
              </a:rPr>
              <a:t>meta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 smtClean="0">
                <a:latin typeface="Arial"/>
                <a:cs typeface="Arial"/>
              </a:rPr>
              <a:t>charset</a:t>
            </a:r>
            <a:r>
              <a:rPr lang="pt-BR" altLang="pt-BR" sz="2400" dirty="0" smtClean="0">
                <a:latin typeface="Arial"/>
                <a:cs typeface="Arial"/>
              </a:rPr>
              <a:t>=“</a:t>
            </a:r>
            <a:r>
              <a:rPr lang="pt-BR" altLang="pt-BR" sz="2400" dirty="0" smtClean="0">
                <a:solidFill>
                  <a:srgbClr val="F97407"/>
                </a:solidFill>
                <a:latin typeface="Arial"/>
                <a:cs typeface="Arial"/>
              </a:rPr>
              <a:t>UTF-8</a:t>
            </a:r>
            <a:r>
              <a:rPr lang="pt-BR" altLang="pt-BR" sz="2400" dirty="0">
                <a:latin typeface="Arial"/>
                <a:cs typeface="Arial"/>
              </a:rPr>
              <a:t>”&gt;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 		&lt;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title</a:t>
            </a:r>
            <a:r>
              <a:rPr lang="pt-BR" altLang="pt-BR" sz="2400" dirty="0">
                <a:latin typeface="Arial"/>
                <a:cs typeface="Arial"/>
              </a:rPr>
              <a:t>&gt;Título do Documento&lt;/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title</a:t>
            </a:r>
            <a:r>
              <a:rPr lang="pt-BR" altLang="pt-BR" sz="2400" dirty="0" smtClean="0">
                <a:latin typeface="Arial"/>
                <a:cs typeface="Arial"/>
              </a:rPr>
              <a:t>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>
                <a:latin typeface="Arial"/>
                <a:cs typeface="Arial"/>
              </a:rPr>
              <a:t>		&lt;</a:t>
            </a:r>
            <a:r>
              <a:rPr lang="pt-BR" altLang="pt-BR" sz="2400" dirty="0">
                <a:solidFill>
                  <a:srgbClr val="FF0000"/>
                </a:solidFill>
                <a:latin typeface="Arial"/>
                <a:cs typeface="Arial"/>
              </a:rPr>
              <a:t>link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 smtClean="0">
                <a:latin typeface="Arial"/>
                <a:cs typeface="Arial"/>
              </a:rPr>
              <a:t>rel</a:t>
            </a:r>
            <a:r>
              <a:rPr lang="pt-BR" altLang="pt-BR" sz="2400" dirty="0" smtClean="0">
                <a:latin typeface="Arial"/>
                <a:cs typeface="Arial"/>
              </a:rPr>
              <a:t>=“</a:t>
            </a:r>
            <a:r>
              <a:rPr lang="pt-BR" altLang="pt-BR" sz="2400" dirty="0" err="1" smtClean="0">
                <a:solidFill>
                  <a:srgbClr val="F97407"/>
                </a:solidFill>
                <a:latin typeface="Arial"/>
                <a:cs typeface="Arial"/>
              </a:rPr>
              <a:t>stylesheet</a:t>
            </a:r>
            <a:r>
              <a:rPr lang="pt-BR" altLang="pt-BR" sz="2400" dirty="0">
                <a:latin typeface="Arial"/>
                <a:cs typeface="Arial"/>
              </a:rPr>
              <a:t>” </a:t>
            </a:r>
            <a:r>
              <a:rPr lang="pt-BR" altLang="pt-BR" sz="2400" dirty="0" err="1" smtClean="0">
                <a:latin typeface="Arial"/>
                <a:cs typeface="Arial"/>
              </a:rPr>
              <a:t>type</a:t>
            </a:r>
            <a:r>
              <a:rPr lang="pt-BR" altLang="pt-BR" sz="2400" dirty="0" smtClean="0">
                <a:latin typeface="Arial"/>
                <a:cs typeface="Arial"/>
              </a:rPr>
              <a:t>=“</a:t>
            </a:r>
            <a:r>
              <a:rPr lang="pt-BR" altLang="pt-BR" sz="2400" dirty="0" err="1" smtClean="0">
                <a:solidFill>
                  <a:srgbClr val="F97407"/>
                </a:solidFill>
                <a:latin typeface="Arial"/>
                <a:cs typeface="Arial"/>
              </a:rPr>
              <a:t>text</a:t>
            </a:r>
            <a:r>
              <a:rPr lang="pt-BR" altLang="pt-BR" sz="2400" dirty="0" smtClean="0">
                <a:solidFill>
                  <a:srgbClr val="F97407"/>
                </a:solidFill>
                <a:latin typeface="Arial"/>
                <a:cs typeface="Arial"/>
              </a:rPr>
              <a:t>/</a:t>
            </a:r>
            <a:r>
              <a:rPr lang="pt-BR" altLang="pt-BR" sz="2400" dirty="0" err="1" smtClean="0">
                <a:solidFill>
                  <a:srgbClr val="F97407"/>
                </a:solidFill>
                <a:latin typeface="Arial"/>
                <a:cs typeface="Arial"/>
              </a:rPr>
              <a:t>css</a:t>
            </a:r>
            <a:r>
              <a:rPr lang="pt-BR" altLang="pt-BR" sz="2400" dirty="0">
                <a:latin typeface="Arial"/>
                <a:cs typeface="Arial"/>
              </a:rPr>
              <a:t>” </a:t>
            </a:r>
            <a:r>
              <a:rPr lang="pt-BR" altLang="pt-BR" sz="2400" dirty="0" err="1" smtClean="0">
                <a:latin typeface="Arial"/>
                <a:cs typeface="Arial"/>
              </a:rPr>
              <a:t>href</a:t>
            </a:r>
            <a:r>
              <a:rPr lang="pt-BR" altLang="pt-BR" sz="2400" dirty="0" smtClean="0">
                <a:latin typeface="Arial"/>
                <a:cs typeface="Arial"/>
              </a:rPr>
              <a:t>=“</a:t>
            </a:r>
            <a:r>
              <a:rPr lang="pt-BR" altLang="pt-BR" sz="2400" dirty="0" smtClean="0">
                <a:solidFill>
                  <a:srgbClr val="F97407"/>
                </a:solidFill>
                <a:latin typeface="Arial"/>
                <a:cs typeface="Arial"/>
              </a:rPr>
              <a:t>estilo.css</a:t>
            </a:r>
            <a:r>
              <a:rPr lang="pt-BR" altLang="pt-BR" sz="2400" dirty="0">
                <a:latin typeface="Arial"/>
                <a:cs typeface="Arial"/>
              </a:rPr>
              <a:t>”&gt;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	&lt;/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head</a:t>
            </a:r>
            <a:r>
              <a:rPr lang="pt-BR" altLang="pt-BR" sz="2400" dirty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	&lt;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body</a:t>
            </a:r>
            <a:r>
              <a:rPr lang="pt-BR" altLang="pt-BR" sz="2400" dirty="0">
                <a:latin typeface="Arial"/>
                <a:cs typeface="Arial"/>
              </a:rPr>
              <a:t>&gt;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pt-BR" altLang="pt-BR" sz="2400" dirty="0" smtClean="0">
                <a:latin typeface="Arial"/>
                <a:cs typeface="Arial"/>
              </a:rPr>
              <a:t>		&lt;</a:t>
            </a:r>
            <a:r>
              <a:rPr lang="pt-BR" altLang="pt-BR" sz="2400" dirty="0" smtClean="0">
                <a:solidFill>
                  <a:srgbClr val="FF0000"/>
                </a:solidFill>
                <a:latin typeface="Arial"/>
                <a:cs typeface="Arial"/>
              </a:rPr>
              <a:t>h1</a:t>
            </a:r>
            <a:r>
              <a:rPr lang="pt-BR" altLang="pt-BR" sz="2400" dirty="0" smtClean="0">
                <a:latin typeface="Arial"/>
                <a:cs typeface="Arial"/>
              </a:rPr>
              <a:t>&gt;</a:t>
            </a:r>
            <a:r>
              <a:rPr lang="pt-BR" altLang="pt-BR" sz="2400" dirty="0">
                <a:latin typeface="Arial"/>
                <a:cs typeface="Arial"/>
              </a:rPr>
              <a:t> </a:t>
            </a:r>
            <a:r>
              <a:rPr lang="pt-BR" altLang="pt-BR" sz="2400" dirty="0" err="1" smtClean="0">
                <a:latin typeface="Arial"/>
                <a:cs typeface="Arial"/>
              </a:rPr>
              <a:t>Hello</a:t>
            </a:r>
            <a:r>
              <a:rPr lang="pt-BR" altLang="pt-BR" sz="2400" dirty="0" smtClean="0">
                <a:latin typeface="Arial"/>
                <a:cs typeface="Arial"/>
              </a:rPr>
              <a:t> Word!! &lt;/</a:t>
            </a:r>
            <a:r>
              <a:rPr lang="pt-BR" altLang="pt-BR" sz="2400" dirty="0" smtClean="0">
                <a:solidFill>
                  <a:srgbClr val="FF0000"/>
                </a:solidFill>
                <a:latin typeface="Arial"/>
                <a:cs typeface="Arial"/>
              </a:rPr>
              <a:t>h1</a:t>
            </a:r>
            <a:r>
              <a:rPr lang="pt-BR" altLang="pt-BR" sz="2400" dirty="0">
                <a:latin typeface="Arial"/>
                <a:cs typeface="Arial"/>
              </a:rPr>
              <a:t>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 	&lt;/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body</a:t>
            </a:r>
            <a:r>
              <a:rPr lang="pt-BR" altLang="pt-BR" sz="2400" dirty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400" dirty="0" smtClean="0">
                <a:latin typeface="Arial"/>
                <a:cs typeface="Arial"/>
              </a:rPr>
              <a:t>&lt;/</a:t>
            </a:r>
            <a:r>
              <a:rPr lang="pt-BR" altLang="pt-BR" sz="2400" dirty="0" err="1">
                <a:solidFill>
                  <a:srgbClr val="FF0000"/>
                </a:solidFill>
                <a:latin typeface="Arial"/>
                <a:cs typeface="Arial"/>
              </a:rPr>
              <a:t>html</a:t>
            </a:r>
            <a:r>
              <a:rPr lang="pt-BR" altLang="pt-BR" sz="2400" dirty="0">
                <a:latin typeface="Arial"/>
                <a:cs typeface="Arial"/>
              </a:rPr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355411119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205740" y="5257800"/>
            <a:ext cx="10690860" cy="914400"/>
          </a:xfrm>
        </p:spPr>
        <p:txBody>
          <a:bodyPr>
            <a:noAutofit/>
          </a:bodyPr>
          <a:lstStyle/>
          <a:p>
            <a:pPr algn="ctr"/>
            <a:r>
              <a:rPr lang="en-US" sz="6600" dirty="0" smtClean="0">
                <a:latin typeface="Arial" panose="020B0604020202020204" pitchFamily="34" charset="0"/>
                <a:cs typeface="Arial" panose="020B0604020202020204" pitchFamily="34" charset="0"/>
              </a:rPr>
              <a:t>Tags</a:t>
            </a:r>
            <a:endParaRPr lang="pt-BR" sz="6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415" y="0"/>
            <a:ext cx="8128000" cy="3810000"/>
          </a:xfrm>
          <a:prstGeom prst="rect">
            <a:avLst/>
          </a:prstGeom>
        </p:spPr>
      </p:pic>
      <p:pic>
        <p:nvPicPr>
          <p:cNvPr id="6" name="Espaço Reservado para Imagem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3" b="1923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80868032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05235" y="554565"/>
            <a:ext cx="63546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#Estrutura de uma pagina HTML5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tângulo de cantos arredondados 2"/>
          <p:cNvSpPr/>
          <p:nvPr/>
        </p:nvSpPr>
        <p:spPr>
          <a:xfrm>
            <a:off x="512618" y="1330037"/>
            <a:ext cx="5791200" cy="540328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header</a:t>
            </a:r>
            <a:endParaRPr lang="pt-BR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tângulo de cantos arredondados 8"/>
          <p:cNvSpPr/>
          <p:nvPr/>
        </p:nvSpPr>
        <p:spPr>
          <a:xfrm>
            <a:off x="512618" y="2005635"/>
            <a:ext cx="5791200" cy="46046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nav</a:t>
            </a:r>
            <a:endParaRPr lang="pt-BR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ângulo de cantos arredondados 4"/>
          <p:cNvSpPr/>
          <p:nvPr/>
        </p:nvSpPr>
        <p:spPr>
          <a:xfrm>
            <a:off x="512618" y="2590794"/>
            <a:ext cx="4073237" cy="30064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de cantos arredondados 12"/>
          <p:cNvSpPr/>
          <p:nvPr/>
        </p:nvSpPr>
        <p:spPr>
          <a:xfrm>
            <a:off x="4724399" y="2590794"/>
            <a:ext cx="1579419" cy="3006436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de cantos arredondados 13"/>
          <p:cNvSpPr/>
          <p:nvPr/>
        </p:nvSpPr>
        <p:spPr>
          <a:xfrm>
            <a:off x="512618" y="5721921"/>
            <a:ext cx="5791200" cy="460468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de cantos arredondados 14"/>
          <p:cNvSpPr/>
          <p:nvPr/>
        </p:nvSpPr>
        <p:spPr>
          <a:xfrm>
            <a:off x="706583" y="3228109"/>
            <a:ext cx="3712148" cy="2161309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858093" y="3533238"/>
            <a:ext cx="1287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aside</a:t>
            </a:r>
            <a:endParaRPr lang="pt-BR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1866775" y="3828694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article</a:t>
            </a:r>
            <a:endParaRPr lang="pt-BR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835418" y="2503478"/>
            <a:ext cx="1672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section</a:t>
            </a:r>
            <a:endParaRPr lang="pt-BR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2764452" y="5628989"/>
            <a:ext cx="13644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footer</a:t>
            </a:r>
            <a:endParaRPr lang="pt-BR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6730305" y="1139340"/>
            <a:ext cx="430455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solidFill>
                  <a:srgbClr val="0070C0"/>
                </a:solidFill>
                <a:latin typeface="Arial"/>
                <a:cs typeface="Arial"/>
              </a:rPr>
              <a:t>Header</a:t>
            </a:r>
            <a:r>
              <a:rPr lang="pt-BR" sz="2400" dirty="0" smtClean="0">
                <a:latin typeface="Arial"/>
                <a:cs typeface="Arial"/>
              </a:rPr>
              <a:t> – grupo de introdução ou elementos de navegação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solidFill>
                  <a:srgbClr val="0070C0"/>
                </a:solidFill>
                <a:latin typeface="Arial"/>
                <a:cs typeface="Arial"/>
              </a:rPr>
              <a:t>Nav</a:t>
            </a:r>
            <a:r>
              <a:rPr lang="pt-BR" sz="2400" dirty="0" smtClean="0">
                <a:latin typeface="Arial"/>
                <a:cs typeface="Arial"/>
              </a:rPr>
              <a:t> – seção que contem links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solidFill>
                  <a:srgbClr val="0070C0"/>
                </a:solidFill>
                <a:latin typeface="Arial"/>
                <a:cs typeface="Arial"/>
              </a:rPr>
              <a:t>Section</a:t>
            </a:r>
            <a:r>
              <a:rPr lang="pt-BR" sz="2400" dirty="0" smtClean="0">
                <a:latin typeface="Arial"/>
                <a:cs typeface="Arial"/>
              </a:rPr>
              <a:t> – seção genérica no documento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solidFill>
                  <a:srgbClr val="0070C0"/>
                </a:solidFill>
                <a:latin typeface="Arial"/>
                <a:cs typeface="Arial"/>
              </a:rPr>
              <a:t>Article</a:t>
            </a:r>
            <a:r>
              <a:rPr lang="pt-BR" sz="2400" dirty="0" smtClean="0">
                <a:latin typeface="Arial"/>
                <a:cs typeface="Arial"/>
              </a:rPr>
              <a:t> – parte que poderá ser distribuída(post, </a:t>
            </a:r>
            <a:r>
              <a:rPr lang="pt-BR" sz="2400" dirty="0" err="1" smtClean="0">
                <a:latin typeface="Arial"/>
                <a:cs typeface="Arial"/>
              </a:rPr>
              <a:t>feed</a:t>
            </a:r>
            <a:r>
              <a:rPr lang="pt-BR" sz="2400" dirty="0" smtClean="0">
                <a:latin typeface="Arial"/>
                <a:cs typeface="Arial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solidFill>
                  <a:srgbClr val="0070C0"/>
                </a:solidFill>
                <a:latin typeface="Arial"/>
                <a:cs typeface="Arial"/>
              </a:rPr>
              <a:t>Aside</a:t>
            </a:r>
            <a:r>
              <a:rPr lang="pt-BR" sz="2400" dirty="0" smtClean="0">
                <a:latin typeface="Arial"/>
                <a:cs typeface="Arial"/>
              </a:rPr>
              <a:t> – conteúdo de </a:t>
            </a:r>
            <a:r>
              <a:rPr lang="pt-BR" sz="2400" dirty="0" err="1" smtClean="0">
                <a:latin typeface="Arial"/>
                <a:cs typeface="Arial"/>
              </a:rPr>
              <a:t>sidebar</a:t>
            </a:r>
            <a:r>
              <a:rPr lang="pt-BR" sz="2400" dirty="0" smtClean="0">
                <a:latin typeface="Arial"/>
                <a:cs typeface="Arial"/>
              </a:rPr>
              <a:t>, ou grupo de elementos </a:t>
            </a:r>
            <a:r>
              <a:rPr lang="pt-BR" sz="2400" dirty="0" err="1" smtClean="0">
                <a:latin typeface="Arial"/>
                <a:cs typeface="Arial"/>
              </a:rPr>
              <a:t>nav</a:t>
            </a:r>
            <a:endParaRPr lang="pt-BR" sz="2400" dirty="0" smtClean="0">
              <a:latin typeface="Arial"/>
              <a:cs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solidFill>
                  <a:srgbClr val="0070C0"/>
                </a:solidFill>
                <a:latin typeface="Arial"/>
                <a:cs typeface="Arial"/>
              </a:rPr>
              <a:t>Footer</a:t>
            </a:r>
            <a:r>
              <a:rPr lang="pt-BR" sz="2400" dirty="0" smtClean="0">
                <a:latin typeface="Arial"/>
                <a:cs typeface="Arial"/>
              </a:rPr>
              <a:t> – rodapé da pagina</a:t>
            </a:r>
          </a:p>
        </p:txBody>
      </p:sp>
    </p:spTree>
    <p:extLst>
      <p:ext uri="{BB962C8B-B14F-4D97-AF65-F5344CB8AC3E}">
        <p14:creationId xmlns:p14="http://schemas.microsoft.com/office/powerpoint/2010/main" val="745828410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394" y="142169"/>
            <a:ext cx="7154273" cy="656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800157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56204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#Principais atributos das 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Tags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74508" y="1139340"/>
            <a:ext cx="1075666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>
                <a:latin typeface="Arial"/>
                <a:cs typeface="Arial"/>
              </a:rPr>
              <a:t>a</a:t>
            </a:r>
            <a:r>
              <a:rPr lang="pt-BR" sz="2400" dirty="0" err="1" smtClean="0">
                <a:latin typeface="Arial"/>
                <a:cs typeface="Arial"/>
              </a:rPr>
              <a:t>lt</a:t>
            </a:r>
            <a:r>
              <a:rPr lang="pt-BR" sz="2400" dirty="0" smtClean="0">
                <a:latin typeface="Arial"/>
                <a:cs typeface="Arial"/>
              </a:rPr>
              <a:t> – Texto alternativo para imagem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070C0"/>
                </a:solidFill>
                <a:latin typeface="Arial"/>
                <a:cs typeface="Arial"/>
              </a:rPr>
              <a:t>class</a:t>
            </a:r>
            <a:r>
              <a:rPr lang="pt-BR" sz="2400" dirty="0">
                <a:solidFill>
                  <a:srgbClr val="0070C0"/>
                </a:solidFill>
                <a:latin typeface="Arial"/>
                <a:cs typeface="Arial"/>
              </a:rPr>
              <a:t> </a:t>
            </a:r>
            <a:r>
              <a:rPr lang="pt-BR" sz="2400" dirty="0" smtClean="0">
                <a:solidFill>
                  <a:srgbClr val="0070C0"/>
                </a:solidFill>
                <a:latin typeface="Arial"/>
                <a:cs typeface="Arial"/>
              </a:rPr>
              <a:t>– Classe de estilo a um elemento    </a:t>
            </a:r>
            <a:r>
              <a:rPr lang="pt-BR" sz="2400" dirty="0" smtClean="0">
                <a:latin typeface="Arial"/>
                <a:cs typeface="Arial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latin typeface="Arial"/>
                <a:cs typeface="Arial"/>
              </a:rPr>
              <a:t>disabled</a:t>
            </a:r>
            <a:r>
              <a:rPr lang="pt-BR" sz="2400" dirty="0" smtClean="0">
                <a:latin typeface="Arial"/>
                <a:cs typeface="Arial"/>
              </a:rPr>
              <a:t> – desabilitar elemento(input, </a:t>
            </a:r>
            <a:r>
              <a:rPr lang="pt-BR" sz="2400" dirty="0" err="1" smtClean="0">
                <a:latin typeface="Arial"/>
                <a:cs typeface="Arial"/>
              </a:rPr>
              <a:t>button</a:t>
            </a:r>
            <a:r>
              <a:rPr lang="pt-BR" sz="2400" dirty="0" smtClean="0">
                <a:latin typeface="Arial"/>
                <a:cs typeface="Arial"/>
              </a:rPr>
              <a:t>...)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070C0"/>
                </a:solidFill>
                <a:latin typeface="Arial"/>
                <a:cs typeface="Arial"/>
              </a:rPr>
              <a:t>h</a:t>
            </a:r>
            <a:r>
              <a:rPr lang="pt-BR" sz="2400" dirty="0" err="1" smtClean="0">
                <a:solidFill>
                  <a:srgbClr val="0070C0"/>
                </a:solidFill>
                <a:latin typeface="Arial"/>
                <a:cs typeface="Arial"/>
              </a:rPr>
              <a:t>ref</a:t>
            </a:r>
            <a:r>
              <a:rPr lang="pt-BR" sz="2400" dirty="0" smtClean="0">
                <a:solidFill>
                  <a:srgbClr val="0070C0"/>
                </a:solidFill>
                <a:latin typeface="Arial"/>
                <a:cs typeface="Arial"/>
              </a:rPr>
              <a:t> – Link para um endereço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Arial"/>
                <a:cs typeface="Arial"/>
              </a:rPr>
              <a:t>i</a:t>
            </a:r>
            <a:r>
              <a:rPr lang="pt-BR" sz="2400" dirty="0" smtClean="0">
                <a:latin typeface="Arial"/>
                <a:cs typeface="Arial"/>
              </a:rPr>
              <a:t>d – identificador único de um elemento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0070C0"/>
                </a:solidFill>
                <a:latin typeface="Arial"/>
                <a:cs typeface="Arial"/>
              </a:rPr>
              <a:t>s</a:t>
            </a:r>
            <a:r>
              <a:rPr lang="pt-BR" sz="2400" dirty="0" err="1" smtClean="0">
                <a:solidFill>
                  <a:srgbClr val="0070C0"/>
                </a:solidFill>
                <a:latin typeface="Arial"/>
                <a:cs typeface="Arial"/>
              </a:rPr>
              <a:t>rc</a:t>
            </a:r>
            <a:r>
              <a:rPr lang="pt-BR" sz="2400" dirty="0" smtClean="0">
                <a:solidFill>
                  <a:srgbClr val="0070C0"/>
                </a:solidFill>
                <a:latin typeface="Arial"/>
                <a:cs typeface="Arial"/>
              </a:rPr>
              <a:t> – especifica endereço de uma imagem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latin typeface="Arial"/>
                <a:cs typeface="Arial"/>
              </a:rPr>
              <a:t>style</a:t>
            </a:r>
            <a:r>
              <a:rPr lang="pt-BR" sz="2400" dirty="0" smtClean="0">
                <a:latin typeface="Arial"/>
                <a:cs typeface="Arial"/>
              </a:rPr>
              <a:t> – inserir </a:t>
            </a:r>
            <a:r>
              <a:rPr lang="pt-BR" sz="2400" dirty="0" err="1" smtClean="0">
                <a:latin typeface="Arial"/>
                <a:cs typeface="Arial"/>
              </a:rPr>
              <a:t>css</a:t>
            </a:r>
            <a:r>
              <a:rPr lang="pt-BR" sz="2400" dirty="0" smtClean="0">
                <a:latin typeface="Arial"/>
                <a:cs typeface="Arial"/>
              </a:rPr>
              <a:t> em um elemento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 smtClean="0">
                <a:solidFill>
                  <a:srgbClr val="0070C0"/>
                </a:solidFill>
                <a:latin typeface="Arial"/>
                <a:cs typeface="Arial"/>
              </a:rPr>
              <a:t>title</a:t>
            </a:r>
            <a:r>
              <a:rPr lang="pt-BR" sz="2400" dirty="0" smtClean="0">
                <a:solidFill>
                  <a:srgbClr val="0070C0"/>
                </a:solidFill>
                <a:latin typeface="Arial"/>
                <a:cs typeface="Arial"/>
              </a:rPr>
              <a:t> – informação sobre um elemento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err="1">
                <a:latin typeface="Arial"/>
                <a:cs typeface="Arial"/>
              </a:rPr>
              <a:t>v</a:t>
            </a:r>
            <a:r>
              <a:rPr lang="pt-BR" sz="2400" dirty="0" err="1" smtClean="0">
                <a:latin typeface="Arial"/>
                <a:cs typeface="Arial"/>
              </a:rPr>
              <a:t>alue</a:t>
            </a:r>
            <a:r>
              <a:rPr lang="pt-BR" sz="2400" dirty="0" smtClean="0">
                <a:latin typeface="Arial"/>
                <a:cs typeface="Arial"/>
              </a:rPr>
              <a:t> – valor a um elemento input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884" y="3074522"/>
            <a:ext cx="4224694" cy="332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0566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0" y="-35715"/>
            <a:ext cx="46263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#Principais </a:t>
            </a:r>
            <a:r>
              <a:rPr lang="en-US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ags -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Titulos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89" y="682529"/>
            <a:ext cx="8360321" cy="619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089343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85938" y="239"/>
            <a:ext cx="45272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Principais </a:t>
            </a:r>
            <a:r>
              <a:rPr lang="en-US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tags -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576"/>
          <a:stretch/>
        </p:blipFill>
        <p:spPr>
          <a:xfrm>
            <a:off x="763680" y="554565"/>
            <a:ext cx="10027542" cy="638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74792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05928" y="13753"/>
            <a:ext cx="71913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Principais </a:t>
            </a:r>
            <a:r>
              <a:rPr lang="en-US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tags 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Texto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Agrupamento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28" y="598528"/>
            <a:ext cx="10576350" cy="625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77075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0" y="-35715"/>
            <a:ext cx="60835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Principais </a:t>
            </a:r>
            <a:r>
              <a:rPr lang="en-US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tags 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Agrupamento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886" y="549060"/>
            <a:ext cx="6576794" cy="628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40252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0" y="-30210"/>
            <a:ext cx="55146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Principais </a:t>
            </a:r>
            <a:r>
              <a:rPr lang="en-US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tags 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Conteudo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89" y="859334"/>
            <a:ext cx="11106276" cy="543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08103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205740" y="5257800"/>
            <a:ext cx="10690860" cy="914400"/>
          </a:xfrm>
        </p:spPr>
        <p:txBody>
          <a:bodyPr>
            <a:noAutofit/>
          </a:bodyPr>
          <a:lstStyle/>
          <a:p>
            <a:pPr algn="ctr"/>
            <a:r>
              <a:rPr lang="en-US" sz="6600" dirty="0" smtClean="0"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pt-BR" sz="6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415" y="0"/>
            <a:ext cx="8128000" cy="3810000"/>
          </a:xfrm>
          <a:prstGeom prst="rect">
            <a:avLst/>
          </a:prstGeom>
        </p:spPr>
      </p:pic>
      <p:pic>
        <p:nvPicPr>
          <p:cNvPr id="5" name="Espaço Reservado para Imagem 4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9" b="96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00415090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-22984" y="-30210"/>
            <a:ext cx="5537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Principais </a:t>
            </a:r>
            <a:r>
              <a:rPr lang="en-US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tags 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Conteudo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4" y="1023022"/>
            <a:ext cx="11203371" cy="508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037715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0" y="-30210"/>
            <a:ext cx="53319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Principais </a:t>
            </a:r>
            <a:r>
              <a:rPr lang="en-US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tags 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Interativo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6464"/>
            <a:ext cx="11257657" cy="586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01688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3" y="0"/>
            <a:ext cx="9363629" cy="6858000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6371967" y="6151801"/>
            <a:ext cx="4846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Principais </a:t>
            </a:r>
            <a:r>
              <a:rPr lang="en-US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tags 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Tabela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0778063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0" y="-30210"/>
            <a:ext cx="56044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Principais </a:t>
            </a:r>
            <a:r>
              <a:rPr lang="en-US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tags 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Formulario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20" y="853134"/>
            <a:ext cx="11182471" cy="454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0760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6672" y="-30210"/>
            <a:ext cx="56044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Principais </a:t>
            </a:r>
            <a:r>
              <a:rPr lang="en-US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tags 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Formulario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" y="784142"/>
            <a:ext cx="11235945" cy="512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499378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63667" y="-30210"/>
            <a:ext cx="56044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Principais </a:t>
            </a:r>
            <a:r>
              <a:rPr lang="en-US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tags 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Formulario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7" y="971618"/>
            <a:ext cx="11118989" cy="4830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59568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3706378" y="373672"/>
            <a:ext cx="30075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</a:t>
            </a:r>
            <a:r>
              <a:rPr lang="pt-BR" sz="44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Dinamica</a:t>
            </a:r>
            <a:endParaRPr lang="en-US" sz="44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http://www.winsperskickboxing.com/wp-content/uploads/2015/02/Dollarphotoclub_6304986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87" y="1268730"/>
            <a:ext cx="11130407" cy="4701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650511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HTML5 - Tags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0" y="-24285"/>
            <a:ext cx="22349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</a:t>
            </a:r>
            <a:r>
              <a:rPr lang="pt-BR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Dinamica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2234907" y="554565"/>
            <a:ext cx="7576113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Criar formulário que contenha os campos:</a:t>
            </a:r>
          </a:p>
          <a:p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Nome – id e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= ‘nome’ </a:t>
            </a:r>
          </a:p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só pode haver letras – Preencher com seu nome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– id e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‘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</a:p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Campo tipo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- preencher com seu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Idade – id e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‘idade’ – tipo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Senha – id e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‘senha’ -  tipo </a:t>
            </a:r>
            <a:r>
              <a:rPr lang="pt-BR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password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Data – id e </a:t>
            </a:r>
            <a:r>
              <a:rPr lang="pt-BR" sz="2400" dirty="0" err="1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‘data’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tipo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date;</a:t>
            </a:r>
          </a:p>
          <a:p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Todos os campos devem ser obrigatório</a:t>
            </a:r>
          </a:p>
          <a:p>
            <a:endParaRPr lang="pt-B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 enviar via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post para: </a:t>
            </a:r>
            <a:r>
              <a:rPr lang="pt-BR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http://</a:t>
            </a:r>
            <a:r>
              <a:rPr lang="pt-BR" sz="24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10.1.0.124:3009/contatos</a:t>
            </a:r>
          </a:p>
          <a:p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352830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15969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What?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174508" y="1276500"/>
            <a:ext cx="10756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/>
                <a:cs typeface="Arial"/>
              </a:rPr>
              <a:t>“HTML </a:t>
            </a:r>
            <a:r>
              <a:rPr lang="pt-BR" sz="2400" dirty="0">
                <a:latin typeface="Arial"/>
                <a:cs typeface="Arial"/>
              </a:rPr>
              <a:t>é uma abreviação de Hypertext </a:t>
            </a:r>
            <a:r>
              <a:rPr lang="pt-BR" sz="2400" dirty="0" err="1">
                <a:latin typeface="Arial"/>
                <a:cs typeface="Arial"/>
              </a:rPr>
              <a:t>Markup</a:t>
            </a:r>
            <a:r>
              <a:rPr lang="pt-BR" sz="2400" dirty="0">
                <a:latin typeface="Arial"/>
                <a:cs typeface="Arial"/>
              </a:rPr>
              <a:t> </a:t>
            </a:r>
            <a:r>
              <a:rPr lang="pt-BR" sz="2400" dirty="0" err="1">
                <a:latin typeface="Arial"/>
                <a:cs typeface="Arial"/>
              </a:rPr>
              <a:t>Language</a:t>
            </a:r>
            <a:r>
              <a:rPr lang="pt-BR" sz="2400" dirty="0">
                <a:latin typeface="Arial"/>
                <a:cs typeface="Arial"/>
              </a:rPr>
              <a:t> - Linguagem de Marcação de </a:t>
            </a:r>
            <a:r>
              <a:rPr lang="pt-BR" sz="2400" dirty="0" err="1">
                <a:latin typeface="Arial"/>
                <a:cs typeface="Arial"/>
              </a:rPr>
              <a:t>Hypertexto</a:t>
            </a:r>
            <a:r>
              <a:rPr lang="pt-BR" sz="2400" dirty="0">
                <a:latin typeface="Arial"/>
                <a:cs typeface="Arial"/>
              </a:rPr>
              <a:t>. Resumindo em uma frase: o HTML é uma linguagem para publicação de conteúdo (texto, imagem, vídeo, áudio e </a:t>
            </a:r>
            <a:r>
              <a:rPr lang="pt-BR" sz="2400" dirty="0" err="1">
                <a:latin typeface="Arial"/>
                <a:cs typeface="Arial"/>
              </a:rPr>
              <a:t>etc</a:t>
            </a:r>
            <a:r>
              <a:rPr lang="pt-BR" sz="2400" dirty="0">
                <a:latin typeface="Arial"/>
                <a:cs typeface="Arial"/>
              </a:rPr>
              <a:t>) na </a:t>
            </a:r>
            <a:r>
              <a:rPr lang="pt-BR" sz="2400" dirty="0" smtClean="0">
                <a:latin typeface="Arial"/>
                <a:cs typeface="Arial"/>
              </a:rPr>
              <a:t>Web”.(W3C)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174507" y="2910228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Interoperabilidade – O HTML é uma linguagem independente de plataforma, browsers ou outros meios de acesso. </a:t>
            </a:r>
          </a:p>
        </p:txBody>
      </p:sp>
    </p:spTree>
    <p:extLst>
      <p:ext uri="{BB962C8B-B14F-4D97-AF65-F5344CB8AC3E}">
        <p14:creationId xmlns:p14="http://schemas.microsoft.com/office/powerpoint/2010/main" val="24269858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66736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Diferenças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entre HTML4 e HTML5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174508" y="1351116"/>
            <a:ext cx="107566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Criado para substituir o HTML4 e o XHTML (tentativa frustrada de reformular o html4 como uma aplicação </a:t>
            </a:r>
            <a:r>
              <a:rPr lang="pt-BR" sz="2400" dirty="0" err="1" smtClean="0">
                <a:latin typeface="Arial"/>
                <a:cs typeface="Arial"/>
              </a:rPr>
              <a:t>xml</a:t>
            </a:r>
            <a:r>
              <a:rPr lang="pt-BR" sz="2400" dirty="0" smtClean="0">
                <a:latin typeface="Arial"/>
                <a:cs typeface="Arial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Arial"/>
                <a:cs typeface="Arial"/>
              </a:rPr>
              <a:t>HTML4 ainda não trazia diferencial real para a </a:t>
            </a:r>
            <a:r>
              <a:rPr lang="pt-BR" sz="2400" b="1" dirty="0">
                <a:latin typeface="Arial"/>
                <a:cs typeface="Arial"/>
              </a:rPr>
              <a:t>semântica</a:t>
            </a:r>
            <a:r>
              <a:rPr lang="pt-BR" sz="2400" dirty="0">
                <a:latin typeface="Arial"/>
                <a:cs typeface="Arial"/>
              </a:rPr>
              <a:t> do </a:t>
            </a:r>
            <a:r>
              <a:rPr lang="pt-BR" sz="2400" dirty="0" smtClean="0">
                <a:latin typeface="Arial"/>
                <a:cs typeface="Arial"/>
              </a:rPr>
              <a:t>código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Não </a:t>
            </a:r>
            <a:r>
              <a:rPr lang="pt-BR" sz="2400" dirty="0">
                <a:latin typeface="Arial"/>
                <a:cs typeface="Arial"/>
              </a:rPr>
              <a:t>facilitava a </a:t>
            </a:r>
            <a:r>
              <a:rPr lang="pt-BR" sz="2400" b="1" dirty="0">
                <a:latin typeface="Arial"/>
                <a:cs typeface="Arial"/>
              </a:rPr>
              <a:t>manipulação dos elementos </a:t>
            </a:r>
            <a:r>
              <a:rPr lang="pt-BR" sz="2400" dirty="0">
                <a:latin typeface="Arial"/>
                <a:cs typeface="Arial"/>
              </a:rPr>
              <a:t>via </a:t>
            </a:r>
            <a:r>
              <a:rPr lang="pt-BR" sz="2400" dirty="0" err="1">
                <a:latin typeface="Arial"/>
                <a:cs typeface="Arial"/>
              </a:rPr>
              <a:t>Javascript</a:t>
            </a:r>
            <a:r>
              <a:rPr lang="pt-BR" sz="2400" dirty="0">
                <a:latin typeface="Arial"/>
                <a:cs typeface="Arial"/>
              </a:rPr>
              <a:t> ou </a:t>
            </a:r>
            <a:r>
              <a:rPr lang="pt-BR" sz="2400" dirty="0" smtClean="0">
                <a:latin typeface="Arial"/>
                <a:cs typeface="Arial"/>
              </a:rPr>
              <a:t>CSS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No HTML4 os elementos entravam em </a:t>
            </a:r>
            <a:r>
              <a:rPr lang="pt-BR" sz="2400" b="1" dirty="0" smtClean="0">
                <a:latin typeface="Arial"/>
                <a:cs typeface="Arial"/>
              </a:rPr>
              <a:t>desuso</a:t>
            </a:r>
            <a:r>
              <a:rPr lang="pt-BR" sz="2400" dirty="0" smtClean="0">
                <a:latin typeface="Arial"/>
                <a:cs typeface="Arial"/>
              </a:rPr>
              <a:t>(</a:t>
            </a:r>
            <a:r>
              <a:rPr lang="pt-BR" sz="2400" dirty="0" err="1" smtClean="0">
                <a:latin typeface="Arial"/>
                <a:cs typeface="Arial"/>
              </a:rPr>
              <a:t>deprecated</a:t>
            </a:r>
            <a:r>
              <a:rPr lang="pt-BR" sz="2400" dirty="0" smtClean="0">
                <a:latin typeface="Arial"/>
                <a:cs typeface="Arial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 smtClean="0">
              <a:latin typeface="Arial"/>
              <a:cs typeface="Arial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174508" y="4250251"/>
            <a:ext cx="107566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HTML5 torna os elementos </a:t>
            </a:r>
            <a:r>
              <a:rPr lang="pt-BR" sz="2400" b="1" dirty="0" smtClean="0">
                <a:latin typeface="Arial"/>
                <a:cs typeface="Arial"/>
              </a:rPr>
              <a:t>obsoletos</a:t>
            </a:r>
            <a:r>
              <a:rPr lang="pt-BR" sz="2400" dirty="0" smtClean="0">
                <a:latin typeface="Arial"/>
                <a:cs typeface="Arial"/>
              </a:rPr>
              <a:t>(obsoletes)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Arial"/>
                <a:cs typeface="Arial"/>
              </a:rPr>
              <a:t>O HTML5 permite por meio de suas </a:t>
            </a:r>
            <a:r>
              <a:rPr lang="pt-BR" sz="2400" dirty="0" err="1">
                <a:latin typeface="Arial"/>
                <a:cs typeface="Arial"/>
              </a:rPr>
              <a:t>APIs</a:t>
            </a:r>
            <a:r>
              <a:rPr lang="pt-BR" sz="2400" dirty="0">
                <a:latin typeface="Arial"/>
                <a:cs typeface="Arial"/>
              </a:rPr>
              <a:t> a </a:t>
            </a:r>
            <a:r>
              <a:rPr lang="pt-BR" sz="2400" b="1" dirty="0">
                <a:latin typeface="Arial"/>
                <a:cs typeface="Arial"/>
              </a:rPr>
              <a:t>manipulação</a:t>
            </a:r>
            <a:r>
              <a:rPr lang="pt-BR" sz="2400" dirty="0">
                <a:latin typeface="Arial"/>
                <a:cs typeface="Arial"/>
              </a:rPr>
              <a:t> das características </a:t>
            </a:r>
            <a:r>
              <a:rPr lang="pt-BR" sz="2400" dirty="0" smtClean="0">
                <a:latin typeface="Arial"/>
                <a:cs typeface="Arial"/>
              </a:rPr>
              <a:t>dos </a:t>
            </a:r>
            <a:r>
              <a:rPr lang="pt-BR" sz="2400" dirty="0">
                <a:latin typeface="Arial"/>
                <a:cs typeface="Arial"/>
              </a:rPr>
              <a:t>elementos, de forma que o website ou a aplicação continue leve e funcional</a:t>
            </a:r>
            <a:r>
              <a:rPr lang="pt-BR" sz="2400" dirty="0" smtClean="0">
                <a:latin typeface="Arial"/>
                <a:cs typeface="Arial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Arial"/>
                <a:cs typeface="Arial"/>
              </a:rPr>
              <a:t>O HTML5 também cria </a:t>
            </a:r>
            <a:r>
              <a:rPr lang="pt-BR" sz="2400" b="1" dirty="0">
                <a:latin typeface="Arial"/>
                <a:cs typeface="Arial"/>
              </a:rPr>
              <a:t>novas </a:t>
            </a:r>
            <a:r>
              <a:rPr lang="pt-BR" sz="2400" b="1" dirty="0" err="1">
                <a:latin typeface="Arial"/>
                <a:cs typeface="Arial"/>
              </a:rPr>
              <a:t>tags</a:t>
            </a:r>
            <a:r>
              <a:rPr lang="pt-BR" sz="2400" b="1" dirty="0">
                <a:latin typeface="Arial"/>
                <a:cs typeface="Arial"/>
              </a:rPr>
              <a:t> </a:t>
            </a:r>
            <a:r>
              <a:rPr lang="pt-BR" sz="2400" dirty="0">
                <a:latin typeface="Arial"/>
                <a:cs typeface="Arial"/>
              </a:rPr>
              <a:t>e modifica a função de </a:t>
            </a:r>
            <a:r>
              <a:rPr lang="pt-BR" sz="2400" dirty="0" smtClean="0">
                <a:latin typeface="Arial"/>
                <a:cs typeface="Arial"/>
              </a:rPr>
              <a:t>outras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O HTML5 permiti o </a:t>
            </a:r>
            <a:r>
              <a:rPr lang="pt-BR" sz="2400" b="1" dirty="0" smtClean="0">
                <a:latin typeface="Arial"/>
                <a:cs typeface="Arial"/>
              </a:rPr>
              <a:t>desenvolvimento modular </a:t>
            </a:r>
            <a:r>
              <a:rPr lang="pt-BR" sz="2400" dirty="0" smtClean="0">
                <a:latin typeface="Arial"/>
                <a:cs typeface="Arial"/>
              </a:rPr>
              <a:t>(</a:t>
            </a:r>
            <a:r>
              <a:rPr lang="pt-BR" sz="2400" dirty="0" err="1" smtClean="0">
                <a:latin typeface="Arial"/>
                <a:cs typeface="Arial"/>
              </a:rPr>
              <a:t>desenv</a:t>
            </a:r>
            <a:r>
              <a:rPr lang="pt-BR" sz="2400" dirty="0" smtClean="0">
                <a:latin typeface="Arial"/>
                <a:cs typeface="Arial"/>
              </a:rPr>
              <a:t>. por módulos)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4011930" y="3318557"/>
            <a:ext cx="6174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 smtClean="0">
                <a:solidFill>
                  <a:srgbClr val="0070C0"/>
                </a:solidFill>
              </a:rPr>
              <a:t>X</a:t>
            </a:r>
            <a:endParaRPr lang="pt-BR" sz="4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717864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51026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Motores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Renderização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174508" y="1282536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Arial"/>
                <a:cs typeface="Arial"/>
              </a:rPr>
              <a:t>Cada browser utiliza um motor de </a:t>
            </a:r>
            <a:r>
              <a:rPr lang="pt-BR" sz="2400" dirty="0" err="1">
                <a:latin typeface="Arial"/>
                <a:cs typeface="Arial"/>
              </a:rPr>
              <a:t>renderização</a:t>
            </a:r>
            <a:r>
              <a:rPr lang="pt-BR" sz="2400" dirty="0">
                <a:latin typeface="Arial"/>
                <a:cs typeface="Arial"/>
              </a:rPr>
              <a:t> que é responsável pelo processamento do código da </a:t>
            </a:r>
            <a:r>
              <a:rPr lang="pt-BR" sz="2400" dirty="0" smtClean="0">
                <a:latin typeface="Arial"/>
                <a:cs typeface="Arial"/>
              </a:rPr>
              <a:t>página.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234" y="2256729"/>
            <a:ext cx="4810796" cy="2800741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174508" y="5558880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Arial"/>
                <a:cs typeface="Arial"/>
              </a:rPr>
              <a:t>Atualmente o </a:t>
            </a:r>
            <a:r>
              <a:rPr lang="pt-BR" sz="2400" dirty="0" err="1">
                <a:latin typeface="Arial"/>
                <a:cs typeface="Arial"/>
              </a:rPr>
              <a:t>Webkit</a:t>
            </a:r>
            <a:r>
              <a:rPr lang="pt-BR" sz="2400" dirty="0">
                <a:latin typeface="Arial"/>
                <a:cs typeface="Arial"/>
              </a:rPr>
              <a:t> é o motor mais compatível com os Padrões do HTML5</a:t>
            </a:r>
            <a:endParaRPr lang="pt-BR" sz="2400" dirty="0" smtClean="0">
              <a:latin typeface="Arial"/>
              <a:cs typeface="Arial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7466076" y="5000397"/>
            <a:ext cx="12298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>
                <a:latin typeface="Arial"/>
                <a:cs typeface="Arial"/>
              </a:rPr>
              <a:t>Fonte:W3C</a:t>
            </a:r>
          </a:p>
        </p:txBody>
      </p:sp>
    </p:spTree>
    <p:extLst>
      <p:ext uri="{BB962C8B-B14F-4D97-AF65-F5344CB8AC3E}">
        <p14:creationId xmlns:p14="http://schemas.microsoft.com/office/powerpoint/2010/main" val="170998691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51026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Motores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Renderização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174508" y="1282536"/>
            <a:ext cx="10756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Arial"/>
                <a:cs typeface="Arial"/>
              </a:rPr>
              <a:t>Abaixo segue uma tabela simples de compatibilidade entre os browsers e alguns módulos do HTML5:</a:t>
            </a:r>
            <a:endParaRPr lang="pt-BR" sz="2400" dirty="0" smtClean="0">
              <a:latin typeface="Arial"/>
              <a:cs typeface="Arial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642" y="2012848"/>
            <a:ext cx="10058400" cy="4845152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9967108" y="6550223"/>
            <a:ext cx="12298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smtClean="0">
                <a:latin typeface="Arial"/>
                <a:cs typeface="Arial"/>
              </a:rPr>
              <a:t>Fonte:W3C</a:t>
            </a:r>
          </a:p>
        </p:txBody>
      </p:sp>
    </p:spTree>
    <p:extLst>
      <p:ext uri="{BB962C8B-B14F-4D97-AF65-F5344CB8AC3E}">
        <p14:creationId xmlns:p14="http://schemas.microsoft.com/office/powerpoint/2010/main" val="1892955479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3350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Compatibilidade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174508" y="1282536"/>
            <a:ext cx="10756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latin typeface="Arial"/>
                <a:cs typeface="Arial"/>
              </a:rPr>
              <a:t>E se o browser não tiver suporte a HTML5?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174507" y="1867311"/>
            <a:ext cx="1075666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Arial"/>
                <a:cs typeface="Arial"/>
              </a:rPr>
              <a:t>você pode redirecioná-lo para uma versão do site mais </a:t>
            </a:r>
            <a:r>
              <a:rPr lang="pt-BR" sz="2400" dirty="0" smtClean="0">
                <a:latin typeface="Arial"/>
                <a:cs typeface="Arial"/>
              </a:rPr>
              <a:t>simples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Arial"/>
                <a:cs typeface="Arial"/>
              </a:rPr>
              <a:t>mostrar uma mensagem alertando o usuário sobre a importância da atualização do </a:t>
            </a:r>
            <a:r>
              <a:rPr lang="pt-BR" sz="2400" dirty="0" smtClean="0">
                <a:latin typeface="Arial"/>
                <a:cs typeface="Arial"/>
              </a:rPr>
              <a:t>browser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latin typeface="Arial"/>
              <a:cs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Arial"/>
                <a:cs typeface="Arial"/>
              </a:rPr>
              <a:t>O </a:t>
            </a:r>
            <a:r>
              <a:rPr lang="pt-BR" sz="2400" dirty="0" err="1">
                <a:latin typeface="Arial"/>
                <a:cs typeface="Arial"/>
              </a:rPr>
              <a:t>Modernizr</a:t>
            </a:r>
            <a:r>
              <a:rPr lang="pt-BR" sz="2400" dirty="0">
                <a:latin typeface="Arial"/>
                <a:cs typeface="Arial"/>
              </a:rPr>
              <a:t> (</a:t>
            </a:r>
            <a:r>
              <a:rPr lang="pt-BR" sz="2400" dirty="0">
                <a:solidFill>
                  <a:srgbClr val="0070C0"/>
                </a:solidFill>
                <a:latin typeface="Arial"/>
                <a:cs typeface="Arial"/>
              </a:rPr>
              <a:t>http://www.modernizr.com/</a:t>
            </a:r>
            <a:r>
              <a:rPr lang="pt-BR" sz="2400" dirty="0">
                <a:latin typeface="Arial"/>
                <a:cs typeface="Arial"/>
              </a:rPr>
              <a:t>) é uma biblioteca de </a:t>
            </a:r>
            <a:r>
              <a:rPr lang="pt-BR" sz="2400" dirty="0" smtClean="0">
                <a:latin typeface="Arial"/>
                <a:cs typeface="Arial"/>
              </a:rPr>
              <a:t>detecção </a:t>
            </a:r>
            <a:r>
              <a:rPr lang="pt-BR" sz="2400" dirty="0">
                <a:latin typeface="Arial"/>
                <a:cs typeface="Arial"/>
              </a:rPr>
              <a:t>que lhe permite verificar o suporte da maioria das características do HTML5 e CSS3</a:t>
            </a:r>
            <a:r>
              <a:rPr lang="pt-BR" sz="2400" dirty="0" smtClean="0">
                <a:latin typeface="Arial"/>
                <a:cs typeface="Arial"/>
              </a:rPr>
              <a:t>.</a:t>
            </a:r>
            <a:endParaRPr lang="pt-BR" sz="2400" dirty="0">
              <a:latin typeface="Arial"/>
              <a:cs typeface="Arial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Roda automaticamente assim que adicionado no </a:t>
            </a:r>
            <a:r>
              <a:rPr lang="pt-BR" sz="2400" dirty="0" err="1" smtClean="0">
                <a:latin typeface="Arial"/>
                <a:cs typeface="Arial"/>
              </a:rPr>
              <a:t>head</a:t>
            </a:r>
            <a:r>
              <a:rPr lang="pt-BR" sz="2400" dirty="0" smtClean="0">
                <a:latin typeface="Arial"/>
                <a:cs typeface="Arial"/>
              </a:rPr>
              <a:t> do documento.</a:t>
            </a:r>
            <a:endParaRPr lang="pt-BR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63123003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12380" y="180930"/>
            <a:ext cx="3605785" cy="373635"/>
          </a:xfrm>
        </p:spPr>
        <p:txBody>
          <a:bodyPr>
            <a:normAutofit/>
          </a:bodyPr>
          <a:lstStyle/>
          <a:p>
            <a:pPr algn="r"/>
            <a:r>
              <a:rPr lang="en-US" sz="1800" cap="all" spc="-6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  <a:endParaRPr lang="en-US" sz="1800" cap="all" spc="-6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1305309" y="108068"/>
            <a:ext cx="886691" cy="4769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Picture 4" descr="marca_ads.pn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63187"/>
          <a:stretch/>
        </p:blipFill>
        <p:spPr>
          <a:xfrm>
            <a:off x="11528394" y="142169"/>
            <a:ext cx="432000" cy="417905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74508" y="554565"/>
            <a:ext cx="74735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Estrutura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Básica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200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Doctype</a:t>
            </a:r>
            <a:r>
              <a:rPr lang="en-US" sz="32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 Charsets  </a:t>
            </a:r>
            <a:endParaRPr lang="en-US" sz="32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174508" y="1410111"/>
            <a:ext cx="10756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latin typeface="Arial"/>
                <a:cs typeface="Arial"/>
              </a:rPr>
              <a:t>Estrutura básica HTML4.1 </a:t>
            </a:r>
            <a:endParaRPr lang="pt-BR" sz="2400" dirty="0">
              <a:latin typeface="Arial"/>
              <a:cs typeface="Arial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-47500" y="2059555"/>
            <a:ext cx="11595354" cy="286232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000" dirty="0">
                <a:latin typeface="Arial"/>
                <a:cs typeface="Arial"/>
              </a:rPr>
              <a:t>&lt;!DOCTYPE HTML PUBLIC "-//W3C//DTD HTML 4.01//EN" "http://www.w3.org/TR/html4/strict.dtd"&gt;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000" dirty="0" smtClean="0">
                <a:latin typeface="Arial"/>
                <a:cs typeface="Arial"/>
              </a:rPr>
              <a:t>&lt;</a:t>
            </a:r>
            <a:r>
              <a:rPr lang="pt-BR" altLang="pt-BR" sz="2000" dirty="0" err="1">
                <a:latin typeface="Arial"/>
                <a:cs typeface="Arial"/>
              </a:rPr>
              <a:t>html</a:t>
            </a:r>
            <a:r>
              <a:rPr lang="pt-BR" altLang="pt-BR" sz="2000" dirty="0">
                <a:latin typeface="Arial"/>
                <a:cs typeface="Arial"/>
              </a:rPr>
              <a:t> </a:t>
            </a:r>
            <a:r>
              <a:rPr lang="pt-BR" altLang="pt-BR" sz="2000" dirty="0" err="1">
                <a:latin typeface="Arial"/>
                <a:cs typeface="Arial"/>
              </a:rPr>
              <a:t>lang</a:t>
            </a:r>
            <a:r>
              <a:rPr lang="pt-BR" altLang="pt-BR" sz="2000" dirty="0">
                <a:latin typeface="Arial"/>
                <a:cs typeface="Arial"/>
              </a:rPr>
              <a:t>="</a:t>
            </a:r>
            <a:r>
              <a:rPr lang="pt-BR" altLang="pt-BR" sz="2000" dirty="0" err="1">
                <a:latin typeface="Arial"/>
                <a:cs typeface="Arial"/>
              </a:rPr>
              <a:t>pt</a:t>
            </a:r>
            <a:r>
              <a:rPr lang="pt-BR" altLang="pt-BR" sz="2000" dirty="0">
                <a:latin typeface="Arial"/>
                <a:cs typeface="Arial"/>
              </a:rPr>
              <a:t>"&gt;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000" dirty="0">
                <a:latin typeface="Arial"/>
                <a:cs typeface="Arial"/>
              </a:rPr>
              <a:t>	</a:t>
            </a:r>
            <a:r>
              <a:rPr lang="pt-BR" altLang="pt-BR" sz="2000" dirty="0" smtClean="0">
                <a:latin typeface="Arial"/>
                <a:cs typeface="Arial"/>
              </a:rPr>
              <a:t>&lt;</a:t>
            </a:r>
            <a:r>
              <a:rPr lang="pt-BR" altLang="pt-BR" sz="2000" dirty="0" err="1">
                <a:latin typeface="Arial"/>
                <a:cs typeface="Arial"/>
              </a:rPr>
              <a:t>head</a:t>
            </a:r>
            <a:r>
              <a:rPr lang="pt-BR" altLang="pt-BR" sz="2000" dirty="0">
                <a:latin typeface="Arial"/>
                <a:cs typeface="Arial"/>
              </a:rPr>
              <a:t>&gt;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000" dirty="0">
                <a:latin typeface="Arial"/>
                <a:cs typeface="Arial"/>
              </a:rPr>
              <a:t> </a:t>
            </a:r>
            <a:r>
              <a:rPr lang="pt-BR" altLang="pt-BR" sz="2000" dirty="0" smtClean="0">
                <a:latin typeface="Arial"/>
                <a:cs typeface="Arial"/>
              </a:rPr>
              <a:t>		&lt;</a:t>
            </a:r>
            <a:r>
              <a:rPr lang="pt-BR" altLang="pt-BR" sz="2000" dirty="0" err="1">
                <a:latin typeface="Arial"/>
                <a:cs typeface="Arial"/>
              </a:rPr>
              <a:t>title</a:t>
            </a:r>
            <a:r>
              <a:rPr lang="pt-BR" altLang="pt-BR" sz="2000" dirty="0">
                <a:latin typeface="Arial"/>
                <a:cs typeface="Arial"/>
              </a:rPr>
              <a:t>&gt;Título do Documento&lt;/</a:t>
            </a:r>
            <a:r>
              <a:rPr lang="pt-BR" altLang="pt-BR" sz="2000" dirty="0" err="1">
                <a:latin typeface="Arial"/>
                <a:cs typeface="Arial"/>
              </a:rPr>
              <a:t>title</a:t>
            </a:r>
            <a:r>
              <a:rPr lang="pt-BR" altLang="pt-BR" sz="2000" dirty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000" dirty="0" smtClean="0">
                <a:latin typeface="Arial"/>
                <a:cs typeface="Arial"/>
              </a:rPr>
              <a:t>	&lt;/</a:t>
            </a:r>
            <a:r>
              <a:rPr lang="pt-BR" altLang="pt-BR" sz="2000" dirty="0" err="1">
                <a:latin typeface="Arial"/>
                <a:cs typeface="Arial"/>
              </a:rPr>
              <a:t>head</a:t>
            </a:r>
            <a:r>
              <a:rPr lang="pt-BR" altLang="pt-BR" sz="2000" dirty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000" dirty="0" smtClean="0">
                <a:latin typeface="Arial"/>
                <a:cs typeface="Arial"/>
              </a:rPr>
              <a:t>	&lt;</a:t>
            </a:r>
            <a:r>
              <a:rPr lang="pt-BR" altLang="pt-BR" sz="2000" dirty="0" err="1">
                <a:latin typeface="Arial"/>
                <a:cs typeface="Arial"/>
              </a:rPr>
              <a:t>body</a:t>
            </a:r>
            <a:r>
              <a:rPr lang="pt-BR" altLang="pt-BR" sz="2000" dirty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000" dirty="0" smtClean="0">
                <a:latin typeface="Arial"/>
                <a:cs typeface="Arial"/>
              </a:rPr>
              <a:t>		texto</a:t>
            </a:r>
            <a:r>
              <a:rPr lang="pt-BR" altLang="pt-BR" sz="2000" dirty="0">
                <a:latin typeface="Arial"/>
                <a:cs typeface="Arial"/>
              </a:rPr>
              <a:t>, imagem, links, ...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000" dirty="0">
                <a:latin typeface="Arial"/>
                <a:cs typeface="Arial"/>
              </a:rPr>
              <a:t> </a:t>
            </a:r>
            <a:r>
              <a:rPr lang="pt-BR" altLang="pt-BR" sz="2000" dirty="0" smtClean="0">
                <a:latin typeface="Arial"/>
                <a:cs typeface="Arial"/>
              </a:rPr>
              <a:t>	&lt;/</a:t>
            </a:r>
            <a:r>
              <a:rPr lang="pt-BR" altLang="pt-BR" sz="2000" dirty="0" err="1">
                <a:latin typeface="Arial"/>
                <a:cs typeface="Arial"/>
              </a:rPr>
              <a:t>body</a:t>
            </a:r>
            <a:r>
              <a:rPr lang="pt-BR" altLang="pt-BR" sz="2000" dirty="0">
                <a:latin typeface="Arial"/>
                <a:cs typeface="Arial"/>
              </a:rPr>
              <a:t>&gt; </a:t>
            </a:r>
          </a:p>
          <a:p>
            <a:pPr marR="0" lv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sz="2000" dirty="0" smtClean="0">
                <a:latin typeface="Arial"/>
                <a:cs typeface="Arial"/>
              </a:rPr>
              <a:t>&lt;/</a:t>
            </a:r>
            <a:r>
              <a:rPr lang="pt-BR" altLang="pt-BR" sz="2000" dirty="0" err="1">
                <a:latin typeface="Arial"/>
                <a:cs typeface="Arial"/>
              </a:rPr>
              <a:t>html</a:t>
            </a:r>
            <a:r>
              <a:rPr lang="pt-BR" altLang="pt-BR" sz="2000" dirty="0">
                <a:latin typeface="Arial"/>
                <a:cs typeface="Arial"/>
              </a:rPr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469707923"/>
      </p:ext>
    </p:extLst>
  </p:cSld>
  <p:clrMapOvr>
    <a:masterClrMapping/>
  </p:clrMapOvr>
  <p:transition xmlns:p14="http://schemas.microsoft.com/office/powerpoint/2010/main" spd="slow">
    <p:push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TM03457515[[fn=Exibir]]</Template>
  <TotalTime>3122</TotalTime>
  <Words>1556</Words>
  <Application>Microsoft Macintosh PowerPoint</Application>
  <PresentationFormat>Custom</PresentationFormat>
  <Paragraphs>259</Paragraphs>
  <Slides>37</Slides>
  <Notes>33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View</vt:lpstr>
      <vt:lpstr>PowerPoint Presentation</vt:lpstr>
      <vt:lpstr>PowerPoint Presentation</vt:lpstr>
      <vt:lpstr>HTML5</vt:lpstr>
      <vt:lpstr>HTML5</vt:lpstr>
      <vt:lpstr>HTML5</vt:lpstr>
      <vt:lpstr>HTML5</vt:lpstr>
      <vt:lpstr>HTML5</vt:lpstr>
      <vt:lpstr>HTML5</vt:lpstr>
      <vt:lpstr>HTML5</vt:lpstr>
      <vt:lpstr>HTML5</vt:lpstr>
      <vt:lpstr>HTML5</vt:lpstr>
      <vt:lpstr>HTML5</vt:lpstr>
      <vt:lpstr>HTML5</vt:lpstr>
      <vt:lpstr>HTML5</vt:lpstr>
      <vt:lpstr>HTML5</vt:lpstr>
      <vt:lpstr>HTML5</vt:lpstr>
      <vt:lpstr>HTML5</vt:lpstr>
      <vt:lpstr>HTML5</vt:lpstr>
      <vt:lpstr>HTML5</vt:lpstr>
      <vt:lpstr>HTML5</vt:lpstr>
      <vt:lpstr>Tags</vt:lpstr>
      <vt:lpstr>HTML5 - Tags</vt:lpstr>
      <vt:lpstr>HTML5 - Tags</vt:lpstr>
      <vt:lpstr>HTML5 - Tags</vt:lpstr>
      <vt:lpstr>HTML5 - Tags</vt:lpstr>
      <vt:lpstr>HTML5 - Tags</vt:lpstr>
      <vt:lpstr>HTML5 - Tags</vt:lpstr>
      <vt:lpstr>HTML5 - Tags</vt:lpstr>
      <vt:lpstr>HTML5 - Tags</vt:lpstr>
      <vt:lpstr>HTML5 - Tags</vt:lpstr>
      <vt:lpstr>HTML5 - Tags</vt:lpstr>
      <vt:lpstr>HTML5 - Tags</vt:lpstr>
      <vt:lpstr>HTML5 - Tags</vt:lpstr>
      <vt:lpstr>HTML5 - Tags</vt:lpstr>
      <vt:lpstr>HTML5 - Tags</vt:lpstr>
      <vt:lpstr>HTML5 - Tags</vt:lpstr>
      <vt:lpstr>HTML5 - Tags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Fabio Elisio</dc:creator>
  <cp:lastModifiedBy>Fabio Elisio</cp:lastModifiedBy>
  <cp:revision>158</cp:revision>
  <dcterms:created xsi:type="dcterms:W3CDTF">2015-02-22T11:31:18Z</dcterms:created>
  <dcterms:modified xsi:type="dcterms:W3CDTF">2015-09-02T00:38:48Z</dcterms:modified>
</cp:coreProperties>
</file>

<file path=docProps/thumbnail.jpeg>
</file>